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303" r:id="rId2"/>
    <p:sldId id="304" r:id="rId3"/>
    <p:sldId id="256" r:id="rId4"/>
    <p:sldId id="299" r:id="rId5"/>
    <p:sldId id="305" r:id="rId6"/>
    <p:sldId id="282" r:id="rId7"/>
    <p:sldId id="290" r:id="rId8"/>
    <p:sldId id="301" r:id="rId9"/>
    <p:sldId id="291" r:id="rId10"/>
    <p:sldId id="263" r:id="rId11"/>
    <p:sldId id="292" r:id="rId12"/>
    <p:sldId id="302" r:id="rId13"/>
    <p:sldId id="278" r:id="rId14"/>
    <p:sldId id="284" r:id="rId15"/>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00"/>
    <a:srgbClr val="CC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5835" autoAdjust="0"/>
  </p:normalViewPr>
  <p:slideViewPr>
    <p:cSldViewPr>
      <p:cViewPr varScale="1">
        <p:scale>
          <a:sx n="56" d="100"/>
          <a:sy n="56" d="100"/>
        </p:scale>
        <p:origin x="1806" y="72"/>
      </p:cViewPr>
      <p:guideLst>
        <p:guide orient="horz" pos="2160"/>
        <p:guide pos="2880"/>
      </p:guideLst>
    </p:cSldViewPr>
  </p:slideViewPr>
  <p:notesTextViewPr>
    <p:cViewPr>
      <p:scale>
        <a:sx n="3" d="2"/>
        <a:sy n="3" d="2"/>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204A695-84CE-4C44-98E8-2CB78B8AFA8B}" type="datetimeFigureOut">
              <a:rPr lang="fr-FR" smtClean="0"/>
              <a:pPr/>
              <a:t>10/06/2021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0C33F2F-24CA-4C73-9572-2DEA214649BD}" type="slidenum">
              <a:rPr lang="fr-FR" smtClean="0"/>
              <a:pPr/>
              <a:t>‹N°›</a:t>
            </a:fld>
            <a:endParaRPr lang="fr-FR"/>
          </a:p>
        </p:txBody>
      </p:sp>
    </p:spTree>
    <p:extLst>
      <p:ext uri="{BB962C8B-B14F-4D97-AF65-F5344CB8AC3E}">
        <p14:creationId xmlns:p14="http://schemas.microsoft.com/office/powerpoint/2010/main" val="36645863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en-US" dirty="0"/>
          </a:p>
        </p:txBody>
      </p:sp>
      <p:sp>
        <p:nvSpPr>
          <p:cNvPr id="4" name="Espace réservé du numéro de diapositive 3"/>
          <p:cNvSpPr>
            <a:spLocks noGrp="1"/>
          </p:cNvSpPr>
          <p:nvPr>
            <p:ph type="sldNum" sz="quarter" idx="10"/>
          </p:nvPr>
        </p:nvSpPr>
        <p:spPr/>
        <p:txBody>
          <a:bodyPr/>
          <a:lstStyle/>
          <a:p>
            <a:fld id="{B0C33F2F-24CA-4C73-9572-2DEA214649BD}" type="slidenum">
              <a:rPr lang="fr-FR" smtClean="0"/>
              <a:pPr/>
              <a:t>3</a:t>
            </a:fld>
            <a:endParaRPr lang="fr-FR"/>
          </a:p>
        </p:txBody>
      </p:sp>
    </p:spTree>
    <p:extLst>
      <p:ext uri="{BB962C8B-B14F-4D97-AF65-F5344CB8AC3E}">
        <p14:creationId xmlns:p14="http://schemas.microsoft.com/office/powerpoint/2010/main" val="28676244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err="1" smtClean="0"/>
              <a:t>Usually</a:t>
            </a:r>
            <a:r>
              <a:rPr lang="fr-FR" baseline="0" dirty="0" smtClean="0"/>
              <a:t> </a:t>
            </a:r>
            <a:r>
              <a:rPr lang="fr-FR" baseline="0" dirty="0" err="1" smtClean="0"/>
              <a:t>we’re</a:t>
            </a:r>
            <a:r>
              <a:rPr lang="fr-FR" baseline="0" dirty="0" smtClean="0"/>
              <a:t> </a:t>
            </a:r>
            <a:r>
              <a:rPr lang="fr-FR" baseline="0" dirty="0" err="1" smtClean="0"/>
              <a:t>involved</a:t>
            </a:r>
            <a:r>
              <a:rPr lang="fr-FR" baseline="0" dirty="0" smtClean="0"/>
              <a:t> to </a:t>
            </a:r>
            <a:r>
              <a:rPr lang="fr-FR" baseline="0" dirty="0" err="1" smtClean="0"/>
              <a:t>send</a:t>
            </a:r>
            <a:r>
              <a:rPr lang="fr-FR" baseline="0" dirty="0" smtClean="0"/>
              <a:t> data to more </a:t>
            </a:r>
            <a:r>
              <a:rPr lang="fr-FR" baseline="0" dirty="0" err="1" smtClean="0"/>
              <a:t>than</a:t>
            </a:r>
            <a:r>
              <a:rPr lang="fr-FR" baseline="0" dirty="0" smtClean="0"/>
              <a:t> one </a:t>
            </a:r>
            <a:r>
              <a:rPr lang="en-US" baseline="0" noProof="0" dirty="0" smtClean="0"/>
              <a:t>receiver</a:t>
            </a:r>
            <a:r>
              <a:rPr lang="fr-FR" baseline="0" dirty="0" smtClean="0"/>
              <a:t> . In </a:t>
            </a:r>
            <a:r>
              <a:rPr lang="fr-FR" baseline="0" dirty="0" err="1" smtClean="0"/>
              <a:t>some</a:t>
            </a:r>
            <a:r>
              <a:rPr lang="fr-FR" baseline="0" dirty="0" smtClean="0"/>
              <a:t> cases </a:t>
            </a:r>
            <a:r>
              <a:rPr lang="fr-FR" baseline="0" dirty="0" err="1" smtClean="0"/>
              <a:t>we</a:t>
            </a:r>
            <a:r>
              <a:rPr lang="fr-FR" baseline="0" dirty="0" smtClean="0"/>
              <a:t> have to </a:t>
            </a:r>
            <a:r>
              <a:rPr lang="fr-FR" baseline="0" dirty="0" err="1" smtClean="0"/>
              <a:t>send</a:t>
            </a:r>
            <a:r>
              <a:rPr lang="fr-FR" baseline="0" dirty="0" smtClean="0"/>
              <a:t> the </a:t>
            </a:r>
            <a:r>
              <a:rPr lang="fr-FR" baseline="0" dirty="0" err="1" smtClean="0"/>
              <a:t>same</a:t>
            </a:r>
            <a:r>
              <a:rPr lang="fr-FR" baseline="0" dirty="0" smtClean="0"/>
              <a:t> data in </a:t>
            </a:r>
            <a:r>
              <a:rPr lang="fr-FR" baseline="0" dirty="0" err="1" smtClean="0"/>
              <a:t>diffrent</a:t>
            </a:r>
            <a:r>
              <a:rPr lang="fr-FR" baseline="0" dirty="0" smtClean="0"/>
              <a:t> formats and </a:t>
            </a:r>
            <a:r>
              <a:rPr lang="fr-FR" baseline="0" dirty="0" err="1" smtClean="0"/>
              <a:t>diffrent</a:t>
            </a:r>
            <a:r>
              <a:rPr lang="fr-FR" baseline="0" dirty="0" smtClean="0"/>
              <a:t> </a:t>
            </a:r>
            <a:r>
              <a:rPr lang="fr-FR" baseline="0" dirty="0" err="1" smtClean="0"/>
              <a:t>way</a:t>
            </a:r>
            <a:r>
              <a:rPr lang="fr-FR" baseline="0" dirty="0" smtClean="0"/>
              <a:t> to </a:t>
            </a:r>
            <a:r>
              <a:rPr lang="fr-FR" baseline="0" dirty="0" err="1" smtClean="0"/>
              <a:t>serveral</a:t>
            </a:r>
            <a:r>
              <a:rPr lang="fr-FR" baseline="0" dirty="0" smtClean="0"/>
              <a:t> </a:t>
            </a:r>
            <a:r>
              <a:rPr lang="fr-FR" baseline="0" dirty="0" err="1" smtClean="0"/>
              <a:t>receivers</a:t>
            </a:r>
            <a:r>
              <a:rPr lang="fr-FR" baseline="0" dirty="0" smtClean="0"/>
              <a:t> . In addition , the </a:t>
            </a:r>
            <a:r>
              <a:rPr lang="fr-FR" baseline="0" dirty="0" err="1" smtClean="0"/>
              <a:t>receivers</a:t>
            </a:r>
            <a:r>
              <a:rPr lang="fr-FR" baseline="0" dirty="0" smtClean="0"/>
              <a:t> exchanges part of </a:t>
            </a:r>
            <a:r>
              <a:rPr lang="fr-FR" baseline="0" dirty="0" err="1" smtClean="0"/>
              <a:t>this</a:t>
            </a:r>
            <a:r>
              <a:rPr lang="fr-FR" baseline="0" dirty="0" smtClean="0"/>
              <a:t> data </a:t>
            </a:r>
            <a:r>
              <a:rPr lang="fr-FR" baseline="0" dirty="0" err="1" smtClean="0"/>
              <a:t>that’s</a:t>
            </a:r>
            <a:r>
              <a:rPr lang="fr-FR" baseline="0" dirty="0" smtClean="0"/>
              <a:t> </a:t>
            </a:r>
            <a:r>
              <a:rPr lang="fr-FR" baseline="0" dirty="0" err="1" smtClean="0"/>
              <a:t>replicated</a:t>
            </a:r>
            <a:r>
              <a:rPr lang="fr-FR" baseline="0" dirty="0" smtClean="0"/>
              <a:t> . So </a:t>
            </a:r>
            <a:r>
              <a:rPr lang="fr-FR" baseline="0" dirty="0" err="1" smtClean="0"/>
              <a:t>we</a:t>
            </a:r>
            <a:r>
              <a:rPr lang="fr-FR" baseline="0" dirty="0" smtClean="0"/>
              <a:t> </a:t>
            </a:r>
            <a:r>
              <a:rPr lang="fr-FR" baseline="0" dirty="0" err="1" smtClean="0"/>
              <a:t>lost</a:t>
            </a:r>
            <a:r>
              <a:rPr lang="fr-FR" baseline="0" dirty="0" smtClean="0"/>
              <a:t> </a:t>
            </a:r>
            <a:r>
              <a:rPr lang="fr-FR" baseline="0" dirty="0" err="1" smtClean="0"/>
              <a:t>many</a:t>
            </a:r>
            <a:r>
              <a:rPr lang="fr-FR" baseline="0" dirty="0" smtClean="0"/>
              <a:t> time to </a:t>
            </a:r>
            <a:r>
              <a:rPr lang="fr-FR" baseline="0" dirty="0" err="1" smtClean="0"/>
              <a:t>adopt</a:t>
            </a:r>
            <a:r>
              <a:rPr lang="fr-FR" baseline="0" dirty="0" smtClean="0"/>
              <a:t> structure </a:t>
            </a:r>
            <a:r>
              <a:rPr lang="fr-FR" baseline="0" dirty="0" err="1" smtClean="0"/>
              <a:t>with</a:t>
            </a:r>
            <a:r>
              <a:rPr lang="fr-FR" baseline="0" dirty="0" smtClean="0"/>
              <a:t> a </a:t>
            </a:r>
            <a:r>
              <a:rPr lang="fr-FR" baseline="0" dirty="0" err="1" smtClean="0"/>
              <a:t>poor</a:t>
            </a:r>
            <a:r>
              <a:rPr lang="fr-FR" baseline="0" dirty="0" smtClean="0"/>
              <a:t> </a:t>
            </a:r>
            <a:r>
              <a:rPr lang="fr-FR" baseline="0" dirty="0" err="1" smtClean="0"/>
              <a:t>metadata</a:t>
            </a:r>
            <a:r>
              <a:rPr lang="fr-FR" baseline="0" dirty="0" smtClean="0"/>
              <a:t> ….</a:t>
            </a:r>
            <a:endParaRPr lang="fr-FR" dirty="0"/>
          </a:p>
        </p:txBody>
      </p:sp>
      <p:sp>
        <p:nvSpPr>
          <p:cNvPr id="4" name="Espace réservé du numéro de diapositive 3"/>
          <p:cNvSpPr>
            <a:spLocks noGrp="1"/>
          </p:cNvSpPr>
          <p:nvPr>
            <p:ph type="sldNum" sz="quarter" idx="10"/>
          </p:nvPr>
        </p:nvSpPr>
        <p:spPr/>
        <p:txBody>
          <a:bodyPr/>
          <a:lstStyle/>
          <a:p>
            <a:fld id="{B0C33F2F-24CA-4C73-9572-2DEA214649BD}" type="slidenum">
              <a:rPr lang="fr-FR" smtClean="0"/>
              <a:pPr/>
              <a:t>14</a:t>
            </a:fld>
            <a:endParaRPr lang="fr-FR"/>
          </a:p>
        </p:txBody>
      </p:sp>
    </p:spTree>
    <p:extLst>
      <p:ext uri="{BB962C8B-B14F-4D97-AF65-F5344CB8AC3E}">
        <p14:creationId xmlns:p14="http://schemas.microsoft.com/office/powerpoint/2010/main" val="894054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err="1" smtClean="0"/>
              <a:t>Usually</a:t>
            </a:r>
            <a:r>
              <a:rPr lang="fr-FR" baseline="0" dirty="0" smtClean="0"/>
              <a:t> </a:t>
            </a:r>
            <a:r>
              <a:rPr lang="fr-FR" baseline="0" dirty="0" err="1" smtClean="0"/>
              <a:t>we’re</a:t>
            </a:r>
            <a:r>
              <a:rPr lang="fr-FR" baseline="0" dirty="0" smtClean="0"/>
              <a:t> </a:t>
            </a:r>
            <a:r>
              <a:rPr lang="fr-FR" baseline="0" dirty="0" err="1" smtClean="0"/>
              <a:t>involved</a:t>
            </a:r>
            <a:r>
              <a:rPr lang="fr-FR" baseline="0" dirty="0" smtClean="0"/>
              <a:t> to </a:t>
            </a:r>
            <a:r>
              <a:rPr lang="fr-FR" baseline="0" dirty="0" err="1" smtClean="0"/>
              <a:t>send</a:t>
            </a:r>
            <a:r>
              <a:rPr lang="fr-FR" baseline="0" dirty="0" smtClean="0"/>
              <a:t> data to more </a:t>
            </a:r>
            <a:r>
              <a:rPr lang="fr-FR" baseline="0" dirty="0" err="1" smtClean="0"/>
              <a:t>than</a:t>
            </a:r>
            <a:r>
              <a:rPr lang="fr-FR" baseline="0" dirty="0" smtClean="0"/>
              <a:t> one </a:t>
            </a:r>
            <a:r>
              <a:rPr lang="en-US" baseline="0" noProof="0" dirty="0" smtClean="0"/>
              <a:t>receiver</a:t>
            </a:r>
            <a:r>
              <a:rPr lang="fr-FR" baseline="0" dirty="0" smtClean="0"/>
              <a:t> . In </a:t>
            </a:r>
            <a:r>
              <a:rPr lang="fr-FR" baseline="0" dirty="0" err="1" smtClean="0"/>
              <a:t>some</a:t>
            </a:r>
            <a:r>
              <a:rPr lang="fr-FR" baseline="0" dirty="0" smtClean="0"/>
              <a:t> cases </a:t>
            </a:r>
            <a:r>
              <a:rPr lang="fr-FR" baseline="0" dirty="0" err="1" smtClean="0"/>
              <a:t>we</a:t>
            </a:r>
            <a:r>
              <a:rPr lang="fr-FR" baseline="0" dirty="0" smtClean="0"/>
              <a:t> have to </a:t>
            </a:r>
            <a:r>
              <a:rPr lang="fr-FR" baseline="0" dirty="0" err="1" smtClean="0"/>
              <a:t>send</a:t>
            </a:r>
            <a:r>
              <a:rPr lang="fr-FR" baseline="0" dirty="0" smtClean="0"/>
              <a:t> the </a:t>
            </a:r>
            <a:r>
              <a:rPr lang="fr-FR" baseline="0" dirty="0" err="1" smtClean="0"/>
              <a:t>same</a:t>
            </a:r>
            <a:r>
              <a:rPr lang="fr-FR" baseline="0" dirty="0" smtClean="0"/>
              <a:t> data in </a:t>
            </a:r>
            <a:r>
              <a:rPr lang="fr-FR" baseline="0" dirty="0" err="1" smtClean="0"/>
              <a:t>diffrent</a:t>
            </a:r>
            <a:r>
              <a:rPr lang="fr-FR" baseline="0" dirty="0" smtClean="0"/>
              <a:t> formats and </a:t>
            </a:r>
            <a:r>
              <a:rPr lang="fr-FR" baseline="0" dirty="0" err="1" smtClean="0"/>
              <a:t>diffrent</a:t>
            </a:r>
            <a:r>
              <a:rPr lang="fr-FR" baseline="0" dirty="0" smtClean="0"/>
              <a:t> </a:t>
            </a:r>
            <a:r>
              <a:rPr lang="fr-FR" baseline="0" dirty="0" err="1" smtClean="0"/>
              <a:t>way</a:t>
            </a:r>
            <a:r>
              <a:rPr lang="fr-FR" baseline="0" dirty="0" smtClean="0"/>
              <a:t> to </a:t>
            </a:r>
            <a:r>
              <a:rPr lang="fr-FR" baseline="0" dirty="0" err="1" smtClean="0"/>
              <a:t>serveral</a:t>
            </a:r>
            <a:r>
              <a:rPr lang="fr-FR" baseline="0" dirty="0" smtClean="0"/>
              <a:t> </a:t>
            </a:r>
            <a:r>
              <a:rPr lang="fr-FR" baseline="0" dirty="0" err="1" smtClean="0"/>
              <a:t>receivers</a:t>
            </a:r>
            <a:r>
              <a:rPr lang="fr-FR" baseline="0" dirty="0" smtClean="0"/>
              <a:t> . In addition , the </a:t>
            </a:r>
            <a:r>
              <a:rPr lang="fr-FR" baseline="0" dirty="0" err="1" smtClean="0"/>
              <a:t>receivers</a:t>
            </a:r>
            <a:r>
              <a:rPr lang="fr-FR" baseline="0" dirty="0" smtClean="0"/>
              <a:t> exchanges part of </a:t>
            </a:r>
            <a:r>
              <a:rPr lang="fr-FR" baseline="0" dirty="0" err="1" smtClean="0"/>
              <a:t>this</a:t>
            </a:r>
            <a:r>
              <a:rPr lang="fr-FR" baseline="0" dirty="0" smtClean="0"/>
              <a:t> data </a:t>
            </a:r>
            <a:r>
              <a:rPr lang="fr-FR" baseline="0" dirty="0" err="1" smtClean="0"/>
              <a:t>that’s</a:t>
            </a:r>
            <a:r>
              <a:rPr lang="fr-FR" baseline="0" dirty="0" smtClean="0"/>
              <a:t> </a:t>
            </a:r>
            <a:r>
              <a:rPr lang="fr-FR" baseline="0" dirty="0" err="1" smtClean="0"/>
              <a:t>replicated</a:t>
            </a:r>
            <a:r>
              <a:rPr lang="fr-FR" baseline="0" dirty="0" smtClean="0"/>
              <a:t> . So </a:t>
            </a:r>
            <a:r>
              <a:rPr lang="fr-FR" baseline="0" dirty="0" err="1" smtClean="0"/>
              <a:t>we</a:t>
            </a:r>
            <a:r>
              <a:rPr lang="fr-FR" baseline="0" dirty="0" smtClean="0"/>
              <a:t> </a:t>
            </a:r>
            <a:r>
              <a:rPr lang="fr-FR" baseline="0" dirty="0" err="1" smtClean="0"/>
              <a:t>lost</a:t>
            </a:r>
            <a:r>
              <a:rPr lang="fr-FR" baseline="0" dirty="0" smtClean="0"/>
              <a:t> </a:t>
            </a:r>
            <a:r>
              <a:rPr lang="fr-FR" baseline="0" dirty="0" err="1" smtClean="0"/>
              <a:t>many</a:t>
            </a:r>
            <a:r>
              <a:rPr lang="fr-FR" baseline="0" dirty="0" smtClean="0"/>
              <a:t> time to </a:t>
            </a:r>
            <a:r>
              <a:rPr lang="fr-FR" baseline="0" dirty="0" err="1" smtClean="0"/>
              <a:t>adopt</a:t>
            </a:r>
            <a:r>
              <a:rPr lang="fr-FR" baseline="0" dirty="0" smtClean="0"/>
              <a:t> structure </a:t>
            </a:r>
            <a:r>
              <a:rPr lang="fr-FR" baseline="0" dirty="0" err="1" smtClean="0"/>
              <a:t>with</a:t>
            </a:r>
            <a:r>
              <a:rPr lang="fr-FR" baseline="0" dirty="0" smtClean="0"/>
              <a:t> a </a:t>
            </a:r>
            <a:r>
              <a:rPr lang="fr-FR" baseline="0" dirty="0" err="1" smtClean="0"/>
              <a:t>poor</a:t>
            </a:r>
            <a:r>
              <a:rPr lang="fr-FR" baseline="0" dirty="0" smtClean="0"/>
              <a:t> </a:t>
            </a:r>
            <a:r>
              <a:rPr lang="fr-FR" baseline="0" dirty="0" err="1" smtClean="0"/>
              <a:t>metadata</a:t>
            </a:r>
            <a:r>
              <a:rPr lang="fr-FR" baseline="0" dirty="0" smtClean="0"/>
              <a:t> ….</a:t>
            </a:r>
            <a:endParaRPr lang="fr-FR" dirty="0"/>
          </a:p>
        </p:txBody>
      </p:sp>
      <p:sp>
        <p:nvSpPr>
          <p:cNvPr id="4" name="Espace réservé du numéro de diapositive 3"/>
          <p:cNvSpPr>
            <a:spLocks noGrp="1"/>
          </p:cNvSpPr>
          <p:nvPr>
            <p:ph type="sldNum" sz="quarter" idx="10"/>
          </p:nvPr>
        </p:nvSpPr>
        <p:spPr/>
        <p:txBody>
          <a:bodyPr/>
          <a:lstStyle/>
          <a:p>
            <a:fld id="{B0C33F2F-24CA-4C73-9572-2DEA214649BD}" type="slidenum">
              <a:rPr lang="fr-FR" smtClean="0"/>
              <a:pPr/>
              <a:t>4</a:t>
            </a:fld>
            <a:endParaRPr lang="fr-FR"/>
          </a:p>
        </p:txBody>
      </p:sp>
    </p:spTree>
    <p:extLst>
      <p:ext uri="{BB962C8B-B14F-4D97-AF65-F5344CB8AC3E}">
        <p14:creationId xmlns:p14="http://schemas.microsoft.com/office/powerpoint/2010/main" val="32492635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err="1" smtClean="0"/>
              <a:t>Usually</a:t>
            </a:r>
            <a:r>
              <a:rPr lang="fr-FR" baseline="0" dirty="0" smtClean="0"/>
              <a:t> </a:t>
            </a:r>
            <a:r>
              <a:rPr lang="fr-FR" baseline="0" dirty="0" err="1" smtClean="0"/>
              <a:t>we’re</a:t>
            </a:r>
            <a:r>
              <a:rPr lang="fr-FR" baseline="0" dirty="0" smtClean="0"/>
              <a:t> </a:t>
            </a:r>
            <a:r>
              <a:rPr lang="fr-FR" baseline="0" dirty="0" err="1" smtClean="0"/>
              <a:t>involved</a:t>
            </a:r>
            <a:r>
              <a:rPr lang="fr-FR" baseline="0" dirty="0" smtClean="0"/>
              <a:t> to </a:t>
            </a:r>
            <a:r>
              <a:rPr lang="fr-FR" baseline="0" dirty="0" err="1" smtClean="0"/>
              <a:t>send</a:t>
            </a:r>
            <a:r>
              <a:rPr lang="fr-FR" baseline="0" dirty="0" smtClean="0"/>
              <a:t> data to more </a:t>
            </a:r>
            <a:r>
              <a:rPr lang="fr-FR" baseline="0" dirty="0" err="1" smtClean="0"/>
              <a:t>than</a:t>
            </a:r>
            <a:r>
              <a:rPr lang="fr-FR" baseline="0" dirty="0" smtClean="0"/>
              <a:t> one </a:t>
            </a:r>
            <a:r>
              <a:rPr lang="en-US" baseline="0" noProof="0" dirty="0" smtClean="0"/>
              <a:t>receiver</a:t>
            </a:r>
            <a:r>
              <a:rPr lang="fr-FR" baseline="0" dirty="0" smtClean="0"/>
              <a:t> . In </a:t>
            </a:r>
            <a:r>
              <a:rPr lang="fr-FR" baseline="0" dirty="0" err="1" smtClean="0"/>
              <a:t>some</a:t>
            </a:r>
            <a:r>
              <a:rPr lang="fr-FR" baseline="0" dirty="0" smtClean="0"/>
              <a:t> cases </a:t>
            </a:r>
            <a:r>
              <a:rPr lang="fr-FR" baseline="0" dirty="0" err="1" smtClean="0"/>
              <a:t>we</a:t>
            </a:r>
            <a:r>
              <a:rPr lang="fr-FR" baseline="0" dirty="0" smtClean="0"/>
              <a:t> have to </a:t>
            </a:r>
            <a:r>
              <a:rPr lang="fr-FR" baseline="0" dirty="0" err="1" smtClean="0"/>
              <a:t>send</a:t>
            </a:r>
            <a:r>
              <a:rPr lang="fr-FR" baseline="0" dirty="0" smtClean="0"/>
              <a:t> the </a:t>
            </a:r>
            <a:r>
              <a:rPr lang="fr-FR" baseline="0" dirty="0" err="1" smtClean="0"/>
              <a:t>same</a:t>
            </a:r>
            <a:r>
              <a:rPr lang="fr-FR" baseline="0" dirty="0" smtClean="0"/>
              <a:t> data in </a:t>
            </a:r>
            <a:r>
              <a:rPr lang="fr-FR" baseline="0" dirty="0" err="1" smtClean="0"/>
              <a:t>diffrent</a:t>
            </a:r>
            <a:r>
              <a:rPr lang="fr-FR" baseline="0" dirty="0" smtClean="0"/>
              <a:t> formats and </a:t>
            </a:r>
            <a:r>
              <a:rPr lang="fr-FR" baseline="0" dirty="0" err="1" smtClean="0"/>
              <a:t>diffrent</a:t>
            </a:r>
            <a:r>
              <a:rPr lang="fr-FR" baseline="0" dirty="0" smtClean="0"/>
              <a:t> </a:t>
            </a:r>
            <a:r>
              <a:rPr lang="fr-FR" baseline="0" dirty="0" err="1" smtClean="0"/>
              <a:t>way</a:t>
            </a:r>
            <a:r>
              <a:rPr lang="fr-FR" baseline="0" dirty="0" smtClean="0"/>
              <a:t> to </a:t>
            </a:r>
            <a:r>
              <a:rPr lang="fr-FR" baseline="0" dirty="0" err="1" smtClean="0"/>
              <a:t>serveral</a:t>
            </a:r>
            <a:r>
              <a:rPr lang="fr-FR" baseline="0" dirty="0" smtClean="0"/>
              <a:t> </a:t>
            </a:r>
            <a:r>
              <a:rPr lang="fr-FR" baseline="0" dirty="0" err="1" smtClean="0"/>
              <a:t>receivers</a:t>
            </a:r>
            <a:r>
              <a:rPr lang="fr-FR" baseline="0" dirty="0" smtClean="0"/>
              <a:t> . In addition , the </a:t>
            </a:r>
            <a:r>
              <a:rPr lang="fr-FR" baseline="0" dirty="0" err="1" smtClean="0"/>
              <a:t>receivers</a:t>
            </a:r>
            <a:r>
              <a:rPr lang="fr-FR" baseline="0" dirty="0" smtClean="0"/>
              <a:t> exchanges part of </a:t>
            </a:r>
            <a:r>
              <a:rPr lang="fr-FR" baseline="0" dirty="0" err="1" smtClean="0"/>
              <a:t>this</a:t>
            </a:r>
            <a:r>
              <a:rPr lang="fr-FR" baseline="0" dirty="0" smtClean="0"/>
              <a:t> data </a:t>
            </a:r>
            <a:r>
              <a:rPr lang="fr-FR" baseline="0" dirty="0" err="1" smtClean="0"/>
              <a:t>that’s</a:t>
            </a:r>
            <a:r>
              <a:rPr lang="fr-FR" baseline="0" dirty="0" smtClean="0"/>
              <a:t> </a:t>
            </a:r>
            <a:r>
              <a:rPr lang="fr-FR" baseline="0" dirty="0" err="1" smtClean="0"/>
              <a:t>replicated</a:t>
            </a:r>
            <a:r>
              <a:rPr lang="fr-FR" baseline="0" dirty="0" smtClean="0"/>
              <a:t> . So </a:t>
            </a:r>
            <a:r>
              <a:rPr lang="fr-FR" baseline="0" dirty="0" err="1" smtClean="0"/>
              <a:t>we</a:t>
            </a:r>
            <a:r>
              <a:rPr lang="fr-FR" baseline="0" dirty="0" smtClean="0"/>
              <a:t> </a:t>
            </a:r>
            <a:r>
              <a:rPr lang="fr-FR" baseline="0" dirty="0" err="1" smtClean="0"/>
              <a:t>lost</a:t>
            </a:r>
            <a:r>
              <a:rPr lang="fr-FR" baseline="0" dirty="0" smtClean="0"/>
              <a:t> </a:t>
            </a:r>
            <a:r>
              <a:rPr lang="fr-FR" baseline="0" dirty="0" err="1" smtClean="0"/>
              <a:t>many</a:t>
            </a:r>
            <a:r>
              <a:rPr lang="fr-FR" baseline="0" dirty="0" smtClean="0"/>
              <a:t> time to </a:t>
            </a:r>
            <a:r>
              <a:rPr lang="fr-FR" baseline="0" dirty="0" err="1" smtClean="0"/>
              <a:t>adopt</a:t>
            </a:r>
            <a:r>
              <a:rPr lang="fr-FR" baseline="0" dirty="0" smtClean="0"/>
              <a:t> structure </a:t>
            </a:r>
            <a:r>
              <a:rPr lang="fr-FR" baseline="0" dirty="0" err="1" smtClean="0"/>
              <a:t>with</a:t>
            </a:r>
            <a:r>
              <a:rPr lang="fr-FR" baseline="0" dirty="0" smtClean="0"/>
              <a:t> a </a:t>
            </a:r>
            <a:r>
              <a:rPr lang="fr-FR" baseline="0" dirty="0" err="1" smtClean="0"/>
              <a:t>poor</a:t>
            </a:r>
            <a:r>
              <a:rPr lang="fr-FR" baseline="0" dirty="0" smtClean="0"/>
              <a:t> </a:t>
            </a:r>
            <a:r>
              <a:rPr lang="fr-FR" baseline="0" dirty="0" err="1" smtClean="0"/>
              <a:t>metadata</a:t>
            </a:r>
            <a:r>
              <a:rPr lang="fr-FR" baseline="0" dirty="0" smtClean="0"/>
              <a:t> ….</a:t>
            </a:r>
            <a:endParaRPr lang="fr-FR" dirty="0"/>
          </a:p>
        </p:txBody>
      </p:sp>
      <p:sp>
        <p:nvSpPr>
          <p:cNvPr id="4" name="Espace réservé du numéro de diapositive 3"/>
          <p:cNvSpPr>
            <a:spLocks noGrp="1"/>
          </p:cNvSpPr>
          <p:nvPr>
            <p:ph type="sldNum" sz="quarter" idx="10"/>
          </p:nvPr>
        </p:nvSpPr>
        <p:spPr/>
        <p:txBody>
          <a:bodyPr/>
          <a:lstStyle/>
          <a:p>
            <a:fld id="{B0C33F2F-24CA-4C73-9572-2DEA214649BD}" type="slidenum">
              <a:rPr lang="fr-FR" smtClean="0"/>
              <a:pPr/>
              <a:t>6</a:t>
            </a:fld>
            <a:endParaRPr lang="fr-FR"/>
          </a:p>
        </p:txBody>
      </p:sp>
    </p:spTree>
    <p:extLst>
      <p:ext uri="{BB962C8B-B14F-4D97-AF65-F5344CB8AC3E}">
        <p14:creationId xmlns:p14="http://schemas.microsoft.com/office/powerpoint/2010/main" val="5703276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err="1" smtClean="0"/>
              <a:t>Usually</a:t>
            </a:r>
            <a:r>
              <a:rPr lang="fr-FR" baseline="0" dirty="0" smtClean="0"/>
              <a:t> </a:t>
            </a:r>
            <a:r>
              <a:rPr lang="fr-FR" baseline="0" dirty="0" err="1" smtClean="0"/>
              <a:t>we’re</a:t>
            </a:r>
            <a:r>
              <a:rPr lang="fr-FR" baseline="0" dirty="0" smtClean="0"/>
              <a:t> </a:t>
            </a:r>
            <a:r>
              <a:rPr lang="fr-FR" baseline="0" dirty="0" err="1" smtClean="0"/>
              <a:t>involved</a:t>
            </a:r>
            <a:r>
              <a:rPr lang="fr-FR" baseline="0" dirty="0" smtClean="0"/>
              <a:t> to </a:t>
            </a:r>
            <a:r>
              <a:rPr lang="fr-FR" baseline="0" dirty="0" err="1" smtClean="0"/>
              <a:t>send</a:t>
            </a:r>
            <a:r>
              <a:rPr lang="fr-FR" baseline="0" dirty="0" smtClean="0"/>
              <a:t> data to more </a:t>
            </a:r>
            <a:r>
              <a:rPr lang="fr-FR" baseline="0" dirty="0" err="1" smtClean="0"/>
              <a:t>than</a:t>
            </a:r>
            <a:r>
              <a:rPr lang="fr-FR" baseline="0" dirty="0" smtClean="0"/>
              <a:t> one </a:t>
            </a:r>
            <a:r>
              <a:rPr lang="en-US" baseline="0" noProof="0" dirty="0" smtClean="0"/>
              <a:t>receiver</a:t>
            </a:r>
            <a:r>
              <a:rPr lang="fr-FR" baseline="0" dirty="0" smtClean="0"/>
              <a:t> . In </a:t>
            </a:r>
            <a:r>
              <a:rPr lang="fr-FR" baseline="0" dirty="0" err="1" smtClean="0"/>
              <a:t>some</a:t>
            </a:r>
            <a:r>
              <a:rPr lang="fr-FR" baseline="0" dirty="0" smtClean="0"/>
              <a:t> cases </a:t>
            </a:r>
            <a:r>
              <a:rPr lang="fr-FR" baseline="0" dirty="0" err="1" smtClean="0"/>
              <a:t>we</a:t>
            </a:r>
            <a:r>
              <a:rPr lang="fr-FR" baseline="0" dirty="0" smtClean="0"/>
              <a:t> have to </a:t>
            </a:r>
            <a:r>
              <a:rPr lang="fr-FR" baseline="0" dirty="0" err="1" smtClean="0"/>
              <a:t>send</a:t>
            </a:r>
            <a:r>
              <a:rPr lang="fr-FR" baseline="0" dirty="0" smtClean="0"/>
              <a:t> the </a:t>
            </a:r>
            <a:r>
              <a:rPr lang="fr-FR" baseline="0" dirty="0" err="1" smtClean="0"/>
              <a:t>same</a:t>
            </a:r>
            <a:r>
              <a:rPr lang="fr-FR" baseline="0" dirty="0" smtClean="0"/>
              <a:t> data in </a:t>
            </a:r>
            <a:r>
              <a:rPr lang="fr-FR" baseline="0" dirty="0" err="1" smtClean="0"/>
              <a:t>diffrent</a:t>
            </a:r>
            <a:r>
              <a:rPr lang="fr-FR" baseline="0" dirty="0" smtClean="0"/>
              <a:t> formats and </a:t>
            </a:r>
            <a:r>
              <a:rPr lang="fr-FR" baseline="0" dirty="0" err="1" smtClean="0"/>
              <a:t>diffrent</a:t>
            </a:r>
            <a:r>
              <a:rPr lang="fr-FR" baseline="0" dirty="0" smtClean="0"/>
              <a:t> </a:t>
            </a:r>
            <a:r>
              <a:rPr lang="fr-FR" baseline="0" dirty="0" err="1" smtClean="0"/>
              <a:t>way</a:t>
            </a:r>
            <a:r>
              <a:rPr lang="fr-FR" baseline="0" dirty="0" smtClean="0"/>
              <a:t> to </a:t>
            </a:r>
            <a:r>
              <a:rPr lang="fr-FR" baseline="0" dirty="0" err="1" smtClean="0"/>
              <a:t>serveral</a:t>
            </a:r>
            <a:r>
              <a:rPr lang="fr-FR" baseline="0" dirty="0" smtClean="0"/>
              <a:t> </a:t>
            </a:r>
            <a:r>
              <a:rPr lang="fr-FR" baseline="0" dirty="0" err="1" smtClean="0"/>
              <a:t>receivers</a:t>
            </a:r>
            <a:r>
              <a:rPr lang="fr-FR" baseline="0" dirty="0" smtClean="0"/>
              <a:t> . In addition , the </a:t>
            </a:r>
            <a:r>
              <a:rPr lang="fr-FR" baseline="0" dirty="0" err="1" smtClean="0"/>
              <a:t>receivers</a:t>
            </a:r>
            <a:r>
              <a:rPr lang="fr-FR" baseline="0" dirty="0" smtClean="0"/>
              <a:t> exchanges part of </a:t>
            </a:r>
            <a:r>
              <a:rPr lang="fr-FR" baseline="0" dirty="0" err="1" smtClean="0"/>
              <a:t>this</a:t>
            </a:r>
            <a:r>
              <a:rPr lang="fr-FR" baseline="0" dirty="0" smtClean="0"/>
              <a:t> data </a:t>
            </a:r>
            <a:r>
              <a:rPr lang="fr-FR" baseline="0" dirty="0" err="1" smtClean="0"/>
              <a:t>that’s</a:t>
            </a:r>
            <a:r>
              <a:rPr lang="fr-FR" baseline="0" dirty="0" smtClean="0"/>
              <a:t> </a:t>
            </a:r>
            <a:r>
              <a:rPr lang="fr-FR" baseline="0" dirty="0" err="1" smtClean="0"/>
              <a:t>replicated</a:t>
            </a:r>
            <a:r>
              <a:rPr lang="fr-FR" baseline="0" dirty="0" smtClean="0"/>
              <a:t> . So </a:t>
            </a:r>
            <a:r>
              <a:rPr lang="fr-FR" baseline="0" dirty="0" err="1" smtClean="0"/>
              <a:t>we</a:t>
            </a:r>
            <a:r>
              <a:rPr lang="fr-FR" baseline="0" dirty="0" smtClean="0"/>
              <a:t> </a:t>
            </a:r>
            <a:r>
              <a:rPr lang="fr-FR" baseline="0" dirty="0" err="1" smtClean="0"/>
              <a:t>lost</a:t>
            </a:r>
            <a:r>
              <a:rPr lang="fr-FR" baseline="0" dirty="0" smtClean="0"/>
              <a:t> </a:t>
            </a:r>
            <a:r>
              <a:rPr lang="fr-FR" baseline="0" dirty="0" err="1" smtClean="0"/>
              <a:t>many</a:t>
            </a:r>
            <a:r>
              <a:rPr lang="fr-FR" baseline="0" dirty="0" smtClean="0"/>
              <a:t> time to </a:t>
            </a:r>
            <a:r>
              <a:rPr lang="fr-FR" baseline="0" dirty="0" err="1" smtClean="0"/>
              <a:t>adopt</a:t>
            </a:r>
            <a:r>
              <a:rPr lang="fr-FR" baseline="0" dirty="0" smtClean="0"/>
              <a:t> structure </a:t>
            </a:r>
            <a:r>
              <a:rPr lang="fr-FR" baseline="0" dirty="0" err="1" smtClean="0"/>
              <a:t>with</a:t>
            </a:r>
            <a:r>
              <a:rPr lang="fr-FR" baseline="0" dirty="0" smtClean="0"/>
              <a:t> a </a:t>
            </a:r>
            <a:r>
              <a:rPr lang="fr-FR" baseline="0" dirty="0" err="1" smtClean="0"/>
              <a:t>poor</a:t>
            </a:r>
            <a:r>
              <a:rPr lang="fr-FR" baseline="0" dirty="0" smtClean="0"/>
              <a:t> </a:t>
            </a:r>
            <a:r>
              <a:rPr lang="fr-FR" baseline="0" dirty="0" err="1" smtClean="0"/>
              <a:t>metadata</a:t>
            </a:r>
            <a:r>
              <a:rPr lang="fr-FR" baseline="0" dirty="0" smtClean="0"/>
              <a:t> ….</a:t>
            </a:r>
            <a:endParaRPr lang="fr-FR" dirty="0"/>
          </a:p>
        </p:txBody>
      </p:sp>
      <p:sp>
        <p:nvSpPr>
          <p:cNvPr id="4" name="Espace réservé du numéro de diapositive 3"/>
          <p:cNvSpPr>
            <a:spLocks noGrp="1"/>
          </p:cNvSpPr>
          <p:nvPr>
            <p:ph type="sldNum" sz="quarter" idx="10"/>
          </p:nvPr>
        </p:nvSpPr>
        <p:spPr/>
        <p:txBody>
          <a:bodyPr/>
          <a:lstStyle/>
          <a:p>
            <a:fld id="{B0C33F2F-24CA-4C73-9572-2DEA214649BD}" type="slidenum">
              <a:rPr lang="fr-FR" smtClean="0"/>
              <a:pPr/>
              <a:t>7</a:t>
            </a:fld>
            <a:endParaRPr lang="fr-FR"/>
          </a:p>
        </p:txBody>
      </p:sp>
    </p:spTree>
    <p:extLst>
      <p:ext uri="{BB962C8B-B14F-4D97-AF65-F5344CB8AC3E}">
        <p14:creationId xmlns:p14="http://schemas.microsoft.com/office/powerpoint/2010/main" val="34775470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err="1" smtClean="0"/>
              <a:t>Usually</a:t>
            </a:r>
            <a:r>
              <a:rPr lang="fr-FR" baseline="0" dirty="0" smtClean="0"/>
              <a:t> </a:t>
            </a:r>
            <a:r>
              <a:rPr lang="fr-FR" baseline="0" dirty="0" err="1" smtClean="0"/>
              <a:t>we’re</a:t>
            </a:r>
            <a:r>
              <a:rPr lang="fr-FR" baseline="0" dirty="0" smtClean="0"/>
              <a:t> </a:t>
            </a:r>
            <a:r>
              <a:rPr lang="fr-FR" baseline="0" dirty="0" err="1" smtClean="0"/>
              <a:t>involved</a:t>
            </a:r>
            <a:r>
              <a:rPr lang="fr-FR" baseline="0" dirty="0" smtClean="0"/>
              <a:t> to </a:t>
            </a:r>
            <a:r>
              <a:rPr lang="fr-FR" baseline="0" dirty="0" err="1" smtClean="0"/>
              <a:t>send</a:t>
            </a:r>
            <a:r>
              <a:rPr lang="fr-FR" baseline="0" dirty="0" smtClean="0"/>
              <a:t> data to more </a:t>
            </a:r>
            <a:r>
              <a:rPr lang="fr-FR" baseline="0" dirty="0" err="1" smtClean="0"/>
              <a:t>than</a:t>
            </a:r>
            <a:r>
              <a:rPr lang="fr-FR" baseline="0" dirty="0" smtClean="0"/>
              <a:t> one </a:t>
            </a:r>
            <a:r>
              <a:rPr lang="en-US" baseline="0" noProof="0" dirty="0" smtClean="0"/>
              <a:t>receiver</a:t>
            </a:r>
            <a:r>
              <a:rPr lang="fr-FR" baseline="0" dirty="0" smtClean="0"/>
              <a:t> . In </a:t>
            </a:r>
            <a:r>
              <a:rPr lang="fr-FR" baseline="0" dirty="0" err="1" smtClean="0"/>
              <a:t>some</a:t>
            </a:r>
            <a:r>
              <a:rPr lang="fr-FR" baseline="0" dirty="0" smtClean="0"/>
              <a:t> cases </a:t>
            </a:r>
            <a:r>
              <a:rPr lang="fr-FR" baseline="0" dirty="0" err="1" smtClean="0"/>
              <a:t>we</a:t>
            </a:r>
            <a:r>
              <a:rPr lang="fr-FR" baseline="0" dirty="0" smtClean="0"/>
              <a:t> have to </a:t>
            </a:r>
            <a:r>
              <a:rPr lang="fr-FR" baseline="0" dirty="0" err="1" smtClean="0"/>
              <a:t>send</a:t>
            </a:r>
            <a:r>
              <a:rPr lang="fr-FR" baseline="0" dirty="0" smtClean="0"/>
              <a:t> the </a:t>
            </a:r>
            <a:r>
              <a:rPr lang="fr-FR" baseline="0" dirty="0" err="1" smtClean="0"/>
              <a:t>same</a:t>
            </a:r>
            <a:r>
              <a:rPr lang="fr-FR" baseline="0" dirty="0" smtClean="0"/>
              <a:t> data in </a:t>
            </a:r>
            <a:r>
              <a:rPr lang="fr-FR" baseline="0" dirty="0" err="1" smtClean="0"/>
              <a:t>diffrent</a:t>
            </a:r>
            <a:r>
              <a:rPr lang="fr-FR" baseline="0" dirty="0" smtClean="0"/>
              <a:t> formats and </a:t>
            </a:r>
            <a:r>
              <a:rPr lang="fr-FR" baseline="0" dirty="0" err="1" smtClean="0"/>
              <a:t>diffrent</a:t>
            </a:r>
            <a:r>
              <a:rPr lang="fr-FR" baseline="0" dirty="0" smtClean="0"/>
              <a:t> </a:t>
            </a:r>
            <a:r>
              <a:rPr lang="fr-FR" baseline="0" dirty="0" err="1" smtClean="0"/>
              <a:t>way</a:t>
            </a:r>
            <a:r>
              <a:rPr lang="fr-FR" baseline="0" dirty="0" smtClean="0"/>
              <a:t> to </a:t>
            </a:r>
            <a:r>
              <a:rPr lang="fr-FR" baseline="0" dirty="0" err="1" smtClean="0"/>
              <a:t>serveral</a:t>
            </a:r>
            <a:r>
              <a:rPr lang="fr-FR" baseline="0" dirty="0" smtClean="0"/>
              <a:t> </a:t>
            </a:r>
            <a:r>
              <a:rPr lang="fr-FR" baseline="0" dirty="0" err="1" smtClean="0"/>
              <a:t>receivers</a:t>
            </a:r>
            <a:r>
              <a:rPr lang="fr-FR" baseline="0" dirty="0" smtClean="0"/>
              <a:t> . In addition , the </a:t>
            </a:r>
            <a:r>
              <a:rPr lang="fr-FR" baseline="0" dirty="0" err="1" smtClean="0"/>
              <a:t>receivers</a:t>
            </a:r>
            <a:r>
              <a:rPr lang="fr-FR" baseline="0" dirty="0" smtClean="0"/>
              <a:t> exchanges part of </a:t>
            </a:r>
            <a:r>
              <a:rPr lang="fr-FR" baseline="0" dirty="0" err="1" smtClean="0"/>
              <a:t>this</a:t>
            </a:r>
            <a:r>
              <a:rPr lang="fr-FR" baseline="0" dirty="0" smtClean="0"/>
              <a:t> data </a:t>
            </a:r>
            <a:r>
              <a:rPr lang="fr-FR" baseline="0" dirty="0" err="1" smtClean="0"/>
              <a:t>that’s</a:t>
            </a:r>
            <a:r>
              <a:rPr lang="fr-FR" baseline="0" dirty="0" smtClean="0"/>
              <a:t> </a:t>
            </a:r>
            <a:r>
              <a:rPr lang="fr-FR" baseline="0" dirty="0" err="1" smtClean="0"/>
              <a:t>replicated</a:t>
            </a:r>
            <a:r>
              <a:rPr lang="fr-FR" baseline="0" dirty="0" smtClean="0"/>
              <a:t> . So </a:t>
            </a:r>
            <a:r>
              <a:rPr lang="fr-FR" baseline="0" dirty="0" err="1" smtClean="0"/>
              <a:t>we</a:t>
            </a:r>
            <a:r>
              <a:rPr lang="fr-FR" baseline="0" dirty="0" smtClean="0"/>
              <a:t> </a:t>
            </a:r>
            <a:r>
              <a:rPr lang="fr-FR" baseline="0" dirty="0" err="1" smtClean="0"/>
              <a:t>lost</a:t>
            </a:r>
            <a:r>
              <a:rPr lang="fr-FR" baseline="0" dirty="0" smtClean="0"/>
              <a:t> </a:t>
            </a:r>
            <a:r>
              <a:rPr lang="fr-FR" baseline="0" dirty="0" err="1" smtClean="0"/>
              <a:t>many</a:t>
            </a:r>
            <a:r>
              <a:rPr lang="fr-FR" baseline="0" dirty="0" smtClean="0"/>
              <a:t> time to </a:t>
            </a:r>
            <a:r>
              <a:rPr lang="fr-FR" baseline="0" dirty="0" err="1" smtClean="0"/>
              <a:t>adopt</a:t>
            </a:r>
            <a:r>
              <a:rPr lang="fr-FR" baseline="0" dirty="0" smtClean="0"/>
              <a:t> structure </a:t>
            </a:r>
            <a:r>
              <a:rPr lang="fr-FR" baseline="0" dirty="0" err="1" smtClean="0"/>
              <a:t>with</a:t>
            </a:r>
            <a:r>
              <a:rPr lang="fr-FR" baseline="0" dirty="0" smtClean="0"/>
              <a:t> a </a:t>
            </a:r>
            <a:r>
              <a:rPr lang="fr-FR" baseline="0" dirty="0" err="1" smtClean="0"/>
              <a:t>poor</a:t>
            </a:r>
            <a:r>
              <a:rPr lang="fr-FR" baseline="0" dirty="0" smtClean="0"/>
              <a:t> </a:t>
            </a:r>
            <a:r>
              <a:rPr lang="fr-FR" baseline="0" dirty="0" err="1" smtClean="0"/>
              <a:t>metadata</a:t>
            </a:r>
            <a:r>
              <a:rPr lang="fr-FR" baseline="0" dirty="0" smtClean="0"/>
              <a:t> ….</a:t>
            </a:r>
            <a:endParaRPr lang="fr-FR" dirty="0"/>
          </a:p>
        </p:txBody>
      </p:sp>
      <p:sp>
        <p:nvSpPr>
          <p:cNvPr id="4" name="Espace réservé du numéro de diapositive 3"/>
          <p:cNvSpPr>
            <a:spLocks noGrp="1"/>
          </p:cNvSpPr>
          <p:nvPr>
            <p:ph type="sldNum" sz="quarter" idx="10"/>
          </p:nvPr>
        </p:nvSpPr>
        <p:spPr/>
        <p:txBody>
          <a:bodyPr/>
          <a:lstStyle/>
          <a:p>
            <a:fld id="{B0C33F2F-24CA-4C73-9572-2DEA214649BD}" type="slidenum">
              <a:rPr lang="fr-FR" smtClean="0"/>
              <a:pPr/>
              <a:t>8</a:t>
            </a:fld>
            <a:endParaRPr lang="fr-FR"/>
          </a:p>
        </p:txBody>
      </p:sp>
    </p:spTree>
    <p:extLst>
      <p:ext uri="{BB962C8B-B14F-4D97-AF65-F5344CB8AC3E}">
        <p14:creationId xmlns:p14="http://schemas.microsoft.com/office/powerpoint/2010/main" val="7692510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err="1" smtClean="0"/>
              <a:t>Usually</a:t>
            </a:r>
            <a:r>
              <a:rPr lang="fr-FR" baseline="0" dirty="0" smtClean="0"/>
              <a:t> </a:t>
            </a:r>
            <a:r>
              <a:rPr lang="fr-FR" baseline="0" dirty="0" err="1" smtClean="0"/>
              <a:t>we’re</a:t>
            </a:r>
            <a:r>
              <a:rPr lang="fr-FR" baseline="0" dirty="0" smtClean="0"/>
              <a:t> </a:t>
            </a:r>
            <a:r>
              <a:rPr lang="fr-FR" baseline="0" dirty="0" err="1" smtClean="0"/>
              <a:t>involved</a:t>
            </a:r>
            <a:r>
              <a:rPr lang="fr-FR" baseline="0" dirty="0" smtClean="0"/>
              <a:t> to </a:t>
            </a:r>
            <a:r>
              <a:rPr lang="fr-FR" baseline="0" dirty="0" err="1" smtClean="0"/>
              <a:t>send</a:t>
            </a:r>
            <a:r>
              <a:rPr lang="fr-FR" baseline="0" dirty="0" smtClean="0"/>
              <a:t> data to more </a:t>
            </a:r>
            <a:r>
              <a:rPr lang="fr-FR" baseline="0" dirty="0" err="1" smtClean="0"/>
              <a:t>than</a:t>
            </a:r>
            <a:r>
              <a:rPr lang="fr-FR" baseline="0" dirty="0" smtClean="0"/>
              <a:t> one </a:t>
            </a:r>
            <a:r>
              <a:rPr lang="en-US" baseline="0" noProof="0" dirty="0" smtClean="0"/>
              <a:t>receiver</a:t>
            </a:r>
            <a:r>
              <a:rPr lang="fr-FR" baseline="0" dirty="0" smtClean="0"/>
              <a:t> . In </a:t>
            </a:r>
            <a:r>
              <a:rPr lang="fr-FR" baseline="0" dirty="0" err="1" smtClean="0"/>
              <a:t>some</a:t>
            </a:r>
            <a:r>
              <a:rPr lang="fr-FR" baseline="0" dirty="0" smtClean="0"/>
              <a:t> cases </a:t>
            </a:r>
            <a:r>
              <a:rPr lang="fr-FR" baseline="0" dirty="0" err="1" smtClean="0"/>
              <a:t>we</a:t>
            </a:r>
            <a:r>
              <a:rPr lang="fr-FR" baseline="0" dirty="0" smtClean="0"/>
              <a:t> have to </a:t>
            </a:r>
            <a:r>
              <a:rPr lang="fr-FR" baseline="0" dirty="0" err="1" smtClean="0"/>
              <a:t>send</a:t>
            </a:r>
            <a:r>
              <a:rPr lang="fr-FR" baseline="0" dirty="0" smtClean="0"/>
              <a:t> the </a:t>
            </a:r>
            <a:r>
              <a:rPr lang="fr-FR" baseline="0" dirty="0" err="1" smtClean="0"/>
              <a:t>same</a:t>
            </a:r>
            <a:r>
              <a:rPr lang="fr-FR" baseline="0" dirty="0" smtClean="0"/>
              <a:t> data in </a:t>
            </a:r>
            <a:r>
              <a:rPr lang="fr-FR" baseline="0" dirty="0" err="1" smtClean="0"/>
              <a:t>diffrent</a:t>
            </a:r>
            <a:r>
              <a:rPr lang="fr-FR" baseline="0" dirty="0" smtClean="0"/>
              <a:t> formats and </a:t>
            </a:r>
            <a:r>
              <a:rPr lang="fr-FR" baseline="0" dirty="0" err="1" smtClean="0"/>
              <a:t>diffrent</a:t>
            </a:r>
            <a:r>
              <a:rPr lang="fr-FR" baseline="0" dirty="0" smtClean="0"/>
              <a:t> </a:t>
            </a:r>
            <a:r>
              <a:rPr lang="fr-FR" baseline="0" dirty="0" err="1" smtClean="0"/>
              <a:t>way</a:t>
            </a:r>
            <a:r>
              <a:rPr lang="fr-FR" baseline="0" dirty="0" smtClean="0"/>
              <a:t> to </a:t>
            </a:r>
            <a:r>
              <a:rPr lang="fr-FR" baseline="0" dirty="0" err="1" smtClean="0"/>
              <a:t>serveral</a:t>
            </a:r>
            <a:r>
              <a:rPr lang="fr-FR" baseline="0" dirty="0" smtClean="0"/>
              <a:t> </a:t>
            </a:r>
            <a:r>
              <a:rPr lang="fr-FR" baseline="0" dirty="0" err="1" smtClean="0"/>
              <a:t>receivers</a:t>
            </a:r>
            <a:r>
              <a:rPr lang="fr-FR" baseline="0" dirty="0" smtClean="0"/>
              <a:t> . In addition , the </a:t>
            </a:r>
            <a:r>
              <a:rPr lang="fr-FR" baseline="0" dirty="0" err="1" smtClean="0"/>
              <a:t>receivers</a:t>
            </a:r>
            <a:r>
              <a:rPr lang="fr-FR" baseline="0" dirty="0" smtClean="0"/>
              <a:t> exchanges part of </a:t>
            </a:r>
            <a:r>
              <a:rPr lang="fr-FR" baseline="0" dirty="0" err="1" smtClean="0"/>
              <a:t>this</a:t>
            </a:r>
            <a:r>
              <a:rPr lang="fr-FR" baseline="0" dirty="0" smtClean="0"/>
              <a:t> data </a:t>
            </a:r>
            <a:r>
              <a:rPr lang="fr-FR" baseline="0" dirty="0" err="1" smtClean="0"/>
              <a:t>that’s</a:t>
            </a:r>
            <a:r>
              <a:rPr lang="fr-FR" baseline="0" dirty="0" smtClean="0"/>
              <a:t> </a:t>
            </a:r>
            <a:r>
              <a:rPr lang="fr-FR" baseline="0" dirty="0" err="1" smtClean="0"/>
              <a:t>replicated</a:t>
            </a:r>
            <a:r>
              <a:rPr lang="fr-FR" baseline="0" dirty="0" smtClean="0"/>
              <a:t> . So </a:t>
            </a:r>
            <a:r>
              <a:rPr lang="fr-FR" baseline="0" dirty="0" err="1" smtClean="0"/>
              <a:t>we</a:t>
            </a:r>
            <a:r>
              <a:rPr lang="fr-FR" baseline="0" dirty="0" smtClean="0"/>
              <a:t> </a:t>
            </a:r>
            <a:r>
              <a:rPr lang="fr-FR" baseline="0" dirty="0" err="1" smtClean="0"/>
              <a:t>lost</a:t>
            </a:r>
            <a:r>
              <a:rPr lang="fr-FR" baseline="0" dirty="0" smtClean="0"/>
              <a:t> </a:t>
            </a:r>
            <a:r>
              <a:rPr lang="fr-FR" baseline="0" dirty="0" err="1" smtClean="0"/>
              <a:t>many</a:t>
            </a:r>
            <a:r>
              <a:rPr lang="fr-FR" baseline="0" dirty="0" smtClean="0"/>
              <a:t> time to </a:t>
            </a:r>
            <a:r>
              <a:rPr lang="fr-FR" baseline="0" dirty="0" err="1" smtClean="0"/>
              <a:t>adopt</a:t>
            </a:r>
            <a:r>
              <a:rPr lang="fr-FR" baseline="0" dirty="0" smtClean="0"/>
              <a:t> structure </a:t>
            </a:r>
            <a:r>
              <a:rPr lang="fr-FR" baseline="0" dirty="0" err="1" smtClean="0"/>
              <a:t>with</a:t>
            </a:r>
            <a:r>
              <a:rPr lang="fr-FR" baseline="0" dirty="0" smtClean="0"/>
              <a:t> a </a:t>
            </a:r>
            <a:r>
              <a:rPr lang="fr-FR" baseline="0" dirty="0" err="1" smtClean="0"/>
              <a:t>poor</a:t>
            </a:r>
            <a:r>
              <a:rPr lang="fr-FR" baseline="0" dirty="0" smtClean="0"/>
              <a:t> </a:t>
            </a:r>
            <a:r>
              <a:rPr lang="fr-FR" baseline="0" dirty="0" err="1" smtClean="0"/>
              <a:t>metadata</a:t>
            </a:r>
            <a:r>
              <a:rPr lang="fr-FR" baseline="0" dirty="0" smtClean="0"/>
              <a:t> ….</a:t>
            </a:r>
            <a:endParaRPr lang="fr-FR" dirty="0"/>
          </a:p>
        </p:txBody>
      </p:sp>
      <p:sp>
        <p:nvSpPr>
          <p:cNvPr id="4" name="Espace réservé du numéro de diapositive 3"/>
          <p:cNvSpPr>
            <a:spLocks noGrp="1"/>
          </p:cNvSpPr>
          <p:nvPr>
            <p:ph type="sldNum" sz="quarter" idx="10"/>
          </p:nvPr>
        </p:nvSpPr>
        <p:spPr/>
        <p:txBody>
          <a:bodyPr/>
          <a:lstStyle/>
          <a:p>
            <a:fld id="{B0C33F2F-24CA-4C73-9572-2DEA214649BD}" type="slidenum">
              <a:rPr lang="fr-FR" smtClean="0"/>
              <a:pPr/>
              <a:t>9</a:t>
            </a:fld>
            <a:endParaRPr lang="fr-FR"/>
          </a:p>
        </p:txBody>
      </p:sp>
    </p:spTree>
    <p:extLst>
      <p:ext uri="{BB962C8B-B14F-4D97-AF65-F5344CB8AC3E}">
        <p14:creationId xmlns:p14="http://schemas.microsoft.com/office/powerpoint/2010/main" val="3398444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err="1" smtClean="0"/>
              <a:t>Usually</a:t>
            </a:r>
            <a:r>
              <a:rPr lang="fr-FR" baseline="0" dirty="0" smtClean="0"/>
              <a:t> </a:t>
            </a:r>
            <a:r>
              <a:rPr lang="fr-FR" baseline="0" dirty="0" err="1" smtClean="0"/>
              <a:t>we’re</a:t>
            </a:r>
            <a:r>
              <a:rPr lang="fr-FR" baseline="0" dirty="0" smtClean="0"/>
              <a:t> </a:t>
            </a:r>
            <a:r>
              <a:rPr lang="fr-FR" baseline="0" dirty="0" err="1" smtClean="0"/>
              <a:t>involved</a:t>
            </a:r>
            <a:r>
              <a:rPr lang="fr-FR" baseline="0" dirty="0" smtClean="0"/>
              <a:t> to </a:t>
            </a:r>
            <a:r>
              <a:rPr lang="fr-FR" baseline="0" dirty="0" err="1" smtClean="0"/>
              <a:t>send</a:t>
            </a:r>
            <a:r>
              <a:rPr lang="fr-FR" baseline="0" dirty="0" smtClean="0"/>
              <a:t> data to more </a:t>
            </a:r>
            <a:r>
              <a:rPr lang="fr-FR" baseline="0" dirty="0" err="1" smtClean="0"/>
              <a:t>than</a:t>
            </a:r>
            <a:r>
              <a:rPr lang="fr-FR" baseline="0" dirty="0" smtClean="0"/>
              <a:t> one </a:t>
            </a:r>
            <a:r>
              <a:rPr lang="en-US" baseline="0" noProof="0" dirty="0" smtClean="0"/>
              <a:t>receiver</a:t>
            </a:r>
            <a:r>
              <a:rPr lang="fr-FR" baseline="0" dirty="0" smtClean="0"/>
              <a:t> . In </a:t>
            </a:r>
            <a:r>
              <a:rPr lang="fr-FR" baseline="0" dirty="0" err="1" smtClean="0"/>
              <a:t>some</a:t>
            </a:r>
            <a:r>
              <a:rPr lang="fr-FR" baseline="0" dirty="0" smtClean="0"/>
              <a:t> cases </a:t>
            </a:r>
            <a:r>
              <a:rPr lang="fr-FR" baseline="0" dirty="0" err="1" smtClean="0"/>
              <a:t>we</a:t>
            </a:r>
            <a:r>
              <a:rPr lang="fr-FR" baseline="0" dirty="0" smtClean="0"/>
              <a:t> have to </a:t>
            </a:r>
            <a:r>
              <a:rPr lang="fr-FR" baseline="0" dirty="0" err="1" smtClean="0"/>
              <a:t>send</a:t>
            </a:r>
            <a:r>
              <a:rPr lang="fr-FR" baseline="0" dirty="0" smtClean="0"/>
              <a:t> the </a:t>
            </a:r>
            <a:r>
              <a:rPr lang="fr-FR" baseline="0" dirty="0" err="1" smtClean="0"/>
              <a:t>same</a:t>
            </a:r>
            <a:r>
              <a:rPr lang="fr-FR" baseline="0" dirty="0" smtClean="0"/>
              <a:t> data in </a:t>
            </a:r>
            <a:r>
              <a:rPr lang="fr-FR" baseline="0" dirty="0" err="1" smtClean="0"/>
              <a:t>diffrent</a:t>
            </a:r>
            <a:r>
              <a:rPr lang="fr-FR" baseline="0" dirty="0" smtClean="0"/>
              <a:t> formats and </a:t>
            </a:r>
            <a:r>
              <a:rPr lang="fr-FR" baseline="0" dirty="0" err="1" smtClean="0"/>
              <a:t>diffrent</a:t>
            </a:r>
            <a:r>
              <a:rPr lang="fr-FR" baseline="0" dirty="0" smtClean="0"/>
              <a:t> </a:t>
            </a:r>
            <a:r>
              <a:rPr lang="fr-FR" baseline="0" dirty="0" err="1" smtClean="0"/>
              <a:t>way</a:t>
            </a:r>
            <a:r>
              <a:rPr lang="fr-FR" baseline="0" dirty="0" smtClean="0"/>
              <a:t> to </a:t>
            </a:r>
            <a:r>
              <a:rPr lang="fr-FR" baseline="0" dirty="0" err="1" smtClean="0"/>
              <a:t>serveral</a:t>
            </a:r>
            <a:r>
              <a:rPr lang="fr-FR" baseline="0" dirty="0" smtClean="0"/>
              <a:t> </a:t>
            </a:r>
            <a:r>
              <a:rPr lang="fr-FR" baseline="0" dirty="0" err="1" smtClean="0"/>
              <a:t>receivers</a:t>
            </a:r>
            <a:r>
              <a:rPr lang="fr-FR" baseline="0" dirty="0" smtClean="0"/>
              <a:t> . In addition , the </a:t>
            </a:r>
            <a:r>
              <a:rPr lang="fr-FR" baseline="0" dirty="0" err="1" smtClean="0"/>
              <a:t>receivers</a:t>
            </a:r>
            <a:r>
              <a:rPr lang="fr-FR" baseline="0" dirty="0" smtClean="0"/>
              <a:t> exchanges part of </a:t>
            </a:r>
            <a:r>
              <a:rPr lang="fr-FR" baseline="0" dirty="0" err="1" smtClean="0"/>
              <a:t>this</a:t>
            </a:r>
            <a:r>
              <a:rPr lang="fr-FR" baseline="0" dirty="0" smtClean="0"/>
              <a:t> data </a:t>
            </a:r>
            <a:r>
              <a:rPr lang="fr-FR" baseline="0" dirty="0" err="1" smtClean="0"/>
              <a:t>that’s</a:t>
            </a:r>
            <a:r>
              <a:rPr lang="fr-FR" baseline="0" dirty="0" smtClean="0"/>
              <a:t> </a:t>
            </a:r>
            <a:r>
              <a:rPr lang="fr-FR" baseline="0" dirty="0" err="1" smtClean="0"/>
              <a:t>replicated</a:t>
            </a:r>
            <a:r>
              <a:rPr lang="fr-FR" baseline="0" dirty="0" smtClean="0"/>
              <a:t> . So </a:t>
            </a:r>
            <a:r>
              <a:rPr lang="fr-FR" baseline="0" dirty="0" err="1" smtClean="0"/>
              <a:t>we</a:t>
            </a:r>
            <a:r>
              <a:rPr lang="fr-FR" baseline="0" dirty="0" smtClean="0"/>
              <a:t> </a:t>
            </a:r>
            <a:r>
              <a:rPr lang="fr-FR" baseline="0" dirty="0" err="1" smtClean="0"/>
              <a:t>lost</a:t>
            </a:r>
            <a:r>
              <a:rPr lang="fr-FR" baseline="0" dirty="0" smtClean="0"/>
              <a:t> </a:t>
            </a:r>
            <a:r>
              <a:rPr lang="fr-FR" baseline="0" dirty="0" err="1" smtClean="0"/>
              <a:t>many</a:t>
            </a:r>
            <a:r>
              <a:rPr lang="fr-FR" baseline="0" dirty="0" smtClean="0"/>
              <a:t> time to </a:t>
            </a:r>
            <a:r>
              <a:rPr lang="fr-FR" baseline="0" dirty="0" err="1" smtClean="0"/>
              <a:t>adopt</a:t>
            </a:r>
            <a:r>
              <a:rPr lang="fr-FR" baseline="0" dirty="0" smtClean="0"/>
              <a:t> structure </a:t>
            </a:r>
            <a:r>
              <a:rPr lang="fr-FR" baseline="0" dirty="0" err="1" smtClean="0"/>
              <a:t>with</a:t>
            </a:r>
            <a:r>
              <a:rPr lang="fr-FR" baseline="0" dirty="0" smtClean="0"/>
              <a:t> a </a:t>
            </a:r>
            <a:r>
              <a:rPr lang="fr-FR" baseline="0" dirty="0" err="1" smtClean="0"/>
              <a:t>poor</a:t>
            </a:r>
            <a:r>
              <a:rPr lang="fr-FR" baseline="0" dirty="0" smtClean="0"/>
              <a:t> </a:t>
            </a:r>
            <a:r>
              <a:rPr lang="fr-FR" baseline="0" dirty="0" err="1" smtClean="0"/>
              <a:t>metadata</a:t>
            </a:r>
            <a:r>
              <a:rPr lang="fr-FR" baseline="0" dirty="0" smtClean="0"/>
              <a:t> ….</a:t>
            </a:r>
            <a:endParaRPr lang="fr-FR" dirty="0"/>
          </a:p>
        </p:txBody>
      </p:sp>
      <p:sp>
        <p:nvSpPr>
          <p:cNvPr id="4" name="Espace réservé du numéro de diapositive 3"/>
          <p:cNvSpPr>
            <a:spLocks noGrp="1"/>
          </p:cNvSpPr>
          <p:nvPr>
            <p:ph type="sldNum" sz="quarter" idx="10"/>
          </p:nvPr>
        </p:nvSpPr>
        <p:spPr/>
        <p:txBody>
          <a:bodyPr/>
          <a:lstStyle/>
          <a:p>
            <a:fld id="{B0C33F2F-24CA-4C73-9572-2DEA214649BD}" type="slidenum">
              <a:rPr lang="fr-FR" smtClean="0"/>
              <a:pPr/>
              <a:t>10</a:t>
            </a:fld>
            <a:endParaRPr lang="fr-FR"/>
          </a:p>
        </p:txBody>
      </p:sp>
    </p:spTree>
    <p:extLst>
      <p:ext uri="{BB962C8B-B14F-4D97-AF65-F5344CB8AC3E}">
        <p14:creationId xmlns:p14="http://schemas.microsoft.com/office/powerpoint/2010/main" val="13325457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err="1" smtClean="0"/>
              <a:t>Usually</a:t>
            </a:r>
            <a:r>
              <a:rPr lang="fr-FR" baseline="0" dirty="0" smtClean="0"/>
              <a:t> </a:t>
            </a:r>
            <a:r>
              <a:rPr lang="fr-FR" baseline="0" dirty="0" err="1" smtClean="0"/>
              <a:t>we’re</a:t>
            </a:r>
            <a:r>
              <a:rPr lang="fr-FR" baseline="0" dirty="0" smtClean="0"/>
              <a:t> </a:t>
            </a:r>
            <a:r>
              <a:rPr lang="fr-FR" baseline="0" dirty="0" err="1" smtClean="0"/>
              <a:t>involved</a:t>
            </a:r>
            <a:r>
              <a:rPr lang="fr-FR" baseline="0" dirty="0" smtClean="0"/>
              <a:t> to </a:t>
            </a:r>
            <a:r>
              <a:rPr lang="fr-FR" baseline="0" dirty="0" err="1" smtClean="0"/>
              <a:t>send</a:t>
            </a:r>
            <a:r>
              <a:rPr lang="fr-FR" baseline="0" dirty="0" smtClean="0"/>
              <a:t> data to more </a:t>
            </a:r>
            <a:r>
              <a:rPr lang="fr-FR" baseline="0" dirty="0" err="1" smtClean="0"/>
              <a:t>than</a:t>
            </a:r>
            <a:r>
              <a:rPr lang="fr-FR" baseline="0" dirty="0" smtClean="0"/>
              <a:t> one </a:t>
            </a:r>
            <a:r>
              <a:rPr lang="en-US" baseline="0" noProof="0" dirty="0" smtClean="0"/>
              <a:t>receiver</a:t>
            </a:r>
            <a:r>
              <a:rPr lang="fr-FR" baseline="0" dirty="0" smtClean="0"/>
              <a:t> . In </a:t>
            </a:r>
            <a:r>
              <a:rPr lang="fr-FR" baseline="0" dirty="0" err="1" smtClean="0"/>
              <a:t>some</a:t>
            </a:r>
            <a:r>
              <a:rPr lang="fr-FR" baseline="0" dirty="0" smtClean="0"/>
              <a:t> cases </a:t>
            </a:r>
            <a:r>
              <a:rPr lang="fr-FR" baseline="0" dirty="0" err="1" smtClean="0"/>
              <a:t>we</a:t>
            </a:r>
            <a:r>
              <a:rPr lang="fr-FR" baseline="0" dirty="0" smtClean="0"/>
              <a:t> have to </a:t>
            </a:r>
            <a:r>
              <a:rPr lang="fr-FR" baseline="0" dirty="0" err="1" smtClean="0"/>
              <a:t>send</a:t>
            </a:r>
            <a:r>
              <a:rPr lang="fr-FR" baseline="0" dirty="0" smtClean="0"/>
              <a:t> the </a:t>
            </a:r>
            <a:r>
              <a:rPr lang="fr-FR" baseline="0" dirty="0" err="1" smtClean="0"/>
              <a:t>same</a:t>
            </a:r>
            <a:r>
              <a:rPr lang="fr-FR" baseline="0" dirty="0" smtClean="0"/>
              <a:t> data in </a:t>
            </a:r>
            <a:r>
              <a:rPr lang="fr-FR" baseline="0" dirty="0" err="1" smtClean="0"/>
              <a:t>diffrent</a:t>
            </a:r>
            <a:r>
              <a:rPr lang="fr-FR" baseline="0" dirty="0" smtClean="0"/>
              <a:t> formats and </a:t>
            </a:r>
            <a:r>
              <a:rPr lang="fr-FR" baseline="0" dirty="0" err="1" smtClean="0"/>
              <a:t>diffrent</a:t>
            </a:r>
            <a:r>
              <a:rPr lang="fr-FR" baseline="0" dirty="0" smtClean="0"/>
              <a:t> </a:t>
            </a:r>
            <a:r>
              <a:rPr lang="fr-FR" baseline="0" dirty="0" err="1" smtClean="0"/>
              <a:t>way</a:t>
            </a:r>
            <a:r>
              <a:rPr lang="fr-FR" baseline="0" dirty="0" smtClean="0"/>
              <a:t> to </a:t>
            </a:r>
            <a:r>
              <a:rPr lang="fr-FR" baseline="0" dirty="0" err="1" smtClean="0"/>
              <a:t>serveral</a:t>
            </a:r>
            <a:r>
              <a:rPr lang="fr-FR" baseline="0" dirty="0" smtClean="0"/>
              <a:t> </a:t>
            </a:r>
            <a:r>
              <a:rPr lang="fr-FR" baseline="0" dirty="0" err="1" smtClean="0"/>
              <a:t>receivers</a:t>
            </a:r>
            <a:r>
              <a:rPr lang="fr-FR" baseline="0" dirty="0" smtClean="0"/>
              <a:t> . In addition , the </a:t>
            </a:r>
            <a:r>
              <a:rPr lang="fr-FR" baseline="0" dirty="0" err="1" smtClean="0"/>
              <a:t>receivers</a:t>
            </a:r>
            <a:r>
              <a:rPr lang="fr-FR" baseline="0" dirty="0" smtClean="0"/>
              <a:t> exchanges part of </a:t>
            </a:r>
            <a:r>
              <a:rPr lang="fr-FR" baseline="0" dirty="0" err="1" smtClean="0"/>
              <a:t>this</a:t>
            </a:r>
            <a:r>
              <a:rPr lang="fr-FR" baseline="0" dirty="0" smtClean="0"/>
              <a:t> data </a:t>
            </a:r>
            <a:r>
              <a:rPr lang="fr-FR" baseline="0" dirty="0" err="1" smtClean="0"/>
              <a:t>that’s</a:t>
            </a:r>
            <a:r>
              <a:rPr lang="fr-FR" baseline="0" dirty="0" smtClean="0"/>
              <a:t> </a:t>
            </a:r>
            <a:r>
              <a:rPr lang="fr-FR" baseline="0" dirty="0" err="1" smtClean="0"/>
              <a:t>replicated</a:t>
            </a:r>
            <a:r>
              <a:rPr lang="fr-FR" baseline="0" dirty="0" smtClean="0"/>
              <a:t> . So </a:t>
            </a:r>
            <a:r>
              <a:rPr lang="fr-FR" baseline="0" dirty="0" err="1" smtClean="0"/>
              <a:t>we</a:t>
            </a:r>
            <a:r>
              <a:rPr lang="fr-FR" baseline="0" dirty="0" smtClean="0"/>
              <a:t> </a:t>
            </a:r>
            <a:r>
              <a:rPr lang="fr-FR" baseline="0" dirty="0" err="1" smtClean="0"/>
              <a:t>lost</a:t>
            </a:r>
            <a:r>
              <a:rPr lang="fr-FR" baseline="0" dirty="0" smtClean="0"/>
              <a:t> </a:t>
            </a:r>
            <a:r>
              <a:rPr lang="fr-FR" baseline="0" dirty="0" err="1" smtClean="0"/>
              <a:t>many</a:t>
            </a:r>
            <a:r>
              <a:rPr lang="fr-FR" baseline="0" dirty="0" smtClean="0"/>
              <a:t> time to </a:t>
            </a:r>
            <a:r>
              <a:rPr lang="fr-FR" baseline="0" dirty="0" err="1" smtClean="0"/>
              <a:t>adopt</a:t>
            </a:r>
            <a:r>
              <a:rPr lang="fr-FR" baseline="0" dirty="0" smtClean="0"/>
              <a:t> structure </a:t>
            </a:r>
            <a:r>
              <a:rPr lang="fr-FR" baseline="0" dirty="0" err="1" smtClean="0"/>
              <a:t>with</a:t>
            </a:r>
            <a:r>
              <a:rPr lang="fr-FR" baseline="0" dirty="0" smtClean="0"/>
              <a:t> a </a:t>
            </a:r>
            <a:r>
              <a:rPr lang="fr-FR" baseline="0" dirty="0" err="1" smtClean="0"/>
              <a:t>poor</a:t>
            </a:r>
            <a:r>
              <a:rPr lang="fr-FR" baseline="0" dirty="0" smtClean="0"/>
              <a:t> </a:t>
            </a:r>
            <a:r>
              <a:rPr lang="fr-FR" baseline="0" dirty="0" err="1" smtClean="0"/>
              <a:t>metadata</a:t>
            </a:r>
            <a:r>
              <a:rPr lang="fr-FR" baseline="0" dirty="0" smtClean="0"/>
              <a:t> ….</a:t>
            </a:r>
            <a:endParaRPr lang="fr-FR" dirty="0"/>
          </a:p>
        </p:txBody>
      </p:sp>
      <p:sp>
        <p:nvSpPr>
          <p:cNvPr id="4" name="Espace réservé du numéro de diapositive 3"/>
          <p:cNvSpPr>
            <a:spLocks noGrp="1"/>
          </p:cNvSpPr>
          <p:nvPr>
            <p:ph type="sldNum" sz="quarter" idx="10"/>
          </p:nvPr>
        </p:nvSpPr>
        <p:spPr/>
        <p:txBody>
          <a:bodyPr/>
          <a:lstStyle/>
          <a:p>
            <a:fld id="{B0C33F2F-24CA-4C73-9572-2DEA214649BD}" type="slidenum">
              <a:rPr lang="fr-FR" smtClean="0"/>
              <a:pPr/>
              <a:t>11</a:t>
            </a:fld>
            <a:endParaRPr lang="fr-FR"/>
          </a:p>
        </p:txBody>
      </p:sp>
    </p:spTree>
    <p:extLst>
      <p:ext uri="{BB962C8B-B14F-4D97-AF65-F5344CB8AC3E}">
        <p14:creationId xmlns:p14="http://schemas.microsoft.com/office/powerpoint/2010/main" val="13464060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dirty="0" err="1" smtClean="0"/>
              <a:t>Usually</a:t>
            </a:r>
            <a:r>
              <a:rPr lang="fr-FR" baseline="0" dirty="0" smtClean="0"/>
              <a:t> </a:t>
            </a:r>
            <a:r>
              <a:rPr lang="fr-FR" baseline="0" dirty="0" err="1" smtClean="0"/>
              <a:t>we’re</a:t>
            </a:r>
            <a:r>
              <a:rPr lang="fr-FR" baseline="0" dirty="0" smtClean="0"/>
              <a:t> </a:t>
            </a:r>
            <a:r>
              <a:rPr lang="fr-FR" baseline="0" dirty="0" err="1" smtClean="0"/>
              <a:t>involved</a:t>
            </a:r>
            <a:r>
              <a:rPr lang="fr-FR" baseline="0" dirty="0" smtClean="0"/>
              <a:t> to </a:t>
            </a:r>
            <a:r>
              <a:rPr lang="fr-FR" baseline="0" dirty="0" err="1" smtClean="0"/>
              <a:t>send</a:t>
            </a:r>
            <a:r>
              <a:rPr lang="fr-FR" baseline="0" dirty="0" smtClean="0"/>
              <a:t> data to more </a:t>
            </a:r>
            <a:r>
              <a:rPr lang="fr-FR" baseline="0" dirty="0" err="1" smtClean="0"/>
              <a:t>than</a:t>
            </a:r>
            <a:r>
              <a:rPr lang="fr-FR" baseline="0" dirty="0" smtClean="0"/>
              <a:t> one </a:t>
            </a:r>
            <a:r>
              <a:rPr lang="en-US" baseline="0" noProof="0" dirty="0" smtClean="0"/>
              <a:t>receiver</a:t>
            </a:r>
            <a:r>
              <a:rPr lang="fr-FR" baseline="0" dirty="0" smtClean="0"/>
              <a:t> . In </a:t>
            </a:r>
            <a:r>
              <a:rPr lang="fr-FR" baseline="0" dirty="0" err="1" smtClean="0"/>
              <a:t>some</a:t>
            </a:r>
            <a:r>
              <a:rPr lang="fr-FR" baseline="0" dirty="0" smtClean="0"/>
              <a:t> cases </a:t>
            </a:r>
            <a:r>
              <a:rPr lang="fr-FR" baseline="0" dirty="0" err="1" smtClean="0"/>
              <a:t>we</a:t>
            </a:r>
            <a:r>
              <a:rPr lang="fr-FR" baseline="0" dirty="0" smtClean="0"/>
              <a:t> have to </a:t>
            </a:r>
            <a:r>
              <a:rPr lang="fr-FR" baseline="0" dirty="0" err="1" smtClean="0"/>
              <a:t>send</a:t>
            </a:r>
            <a:r>
              <a:rPr lang="fr-FR" baseline="0" dirty="0" smtClean="0"/>
              <a:t> the </a:t>
            </a:r>
            <a:r>
              <a:rPr lang="fr-FR" baseline="0" dirty="0" err="1" smtClean="0"/>
              <a:t>same</a:t>
            </a:r>
            <a:r>
              <a:rPr lang="fr-FR" baseline="0" dirty="0" smtClean="0"/>
              <a:t> data in </a:t>
            </a:r>
            <a:r>
              <a:rPr lang="fr-FR" baseline="0" dirty="0" err="1" smtClean="0"/>
              <a:t>diffrent</a:t>
            </a:r>
            <a:r>
              <a:rPr lang="fr-FR" baseline="0" dirty="0" smtClean="0"/>
              <a:t> formats and </a:t>
            </a:r>
            <a:r>
              <a:rPr lang="fr-FR" baseline="0" dirty="0" err="1" smtClean="0"/>
              <a:t>diffrent</a:t>
            </a:r>
            <a:r>
              <a:rPr lang="fr-FR" baseline="0" dirty="0" smtClean="0"/>
              <a:t> </a:t>
            </a:r>
            <a:r>
              <a:rPr lang="fr-FR" baseline="0" dirty="0" err="1" smtClean="0"/>
              <a:t>way</a:t>
            </a:r>
            <a:r>
              <a:rPr lang="fr-FR" baseline="0" dirty="0" smtClean="0"/>
              <a:t> to </a:t>
            </a:r>
            <a:r>
              <a:rPr lang="fr-FR" baseline="0" dirty="0" err="1" smtClean="0"/>
              <a:t>serveral</a:t>
            </a:r>
            <a:r>
              <a:rPr lang="fr-FR" baseline="0" dirty="0" smtClean="0"/>
              <a:t> </a:t>
            </a:r>
            <a:r>
              <a:rPr lang="fr-FR" baseline="0" dirty="0" err="1" smtClean="0"/>
              <a:t>receivers</a:t>
            </a:r>
            <a:r>
              <a:rPr lang="fr-FR" baseline="0" dirty="0" smtClean="0"/>
              <a:t> . In addition , the </a:t>
            </a:r>
            <a:r>
              <a:rPr lang="fr-FR" baseline="0" dirty="0" err="1" smtClean="0"/>
              <a:t>receivers</a:t>
            </a:r>
            <a:r>
              <a:rPr lang="fr-FR" baseline="0" dirty="0" smtClean="0"/>
              <a:t> exchanges part of </a:t>
            </a:r>
            <a:r>
              <a:rPr lang="fr-FR" baseline="0" dirty="0" err="1" smtClean="0"/>
              <a:t>this</a:t>
            </a:r>
            <a:r>
              <a:rPr lang="fr-FR" baseline="0" dirty="0" smtClean="0"/>
              <a:t> data </a:t>
            </a:r>
            <a:r>
              <a:rPr lang="fr-FR" baseline="0" dirty="0" err="1" smtClean="0"/>
              <a:t>that’s</a:t>
            </a:r>
            <a:r>
              <a:rPr lang="fr-FR" baseline="0" dirty="0" smtClean="0"/>
              <a:t> </a:t>
            </a:r>
            <a:r>
              <a:rPr lang="fr-FR" baseline="0" dirty="0" err="1" smtClean="0"/>
              <a:t>replicated</a:t>
            </a:r>
            <a:r>
              <a:rPr lang="fr-FR" baseline="0" dirty="0" smtClean="0"/>
              <a:t> . So </a:t>
            </a:r>
            <a:r>
              <a:rPr lang="fr-FR" baseline="0" dirty="0" err="1" smtClean="0"/>
              <a:t>we</a:t>
            </a:r>
            <a:r>
              <a:rPr lang="fr-FR" baseline="0" dirty="0" smtClean="0"/>
              <a:t> </a:t>
            </a:r>
            <a:r>
              <a:rPr lang="fr-FR" baseline="0" dirty="0" err="1" smtClean="0"/>
              <a:t>lost</a:t>
            </a:r>
            <a:r>
              <a:rPr lang="fr-FR" baseline="0" dirty="0" smtClean="0"/>
              <a:t> </a:t>
            </a:r>
            <a:r>
              <a:rPr lang="fr-FR" baseline="0" dirty="0" err="1" smtClean="0"/>
              <a:t>many</a:t>
            </a:r>
            <a:r>
              <a:rPr lang="fr-FR" baseline="0" dirty="0" smtClean="0"/>
              <a:t> time to </a:t>
            </a:r>
            <a:r>
              <a:rPr lang="fr-FR" baseline="0" dirty="0" err="1" smtClean="0"/>
              <a:t>adopt</a:t>
            </a:r>
            <a:r>
              <a:rPr lang="fr-FR" baseline="0" dirty="0" smtClean="0"/>
              <a:t> structure </a:t>
            </a:r>
            <a:r>
              <a:rPr lang="fr-FR" baseline="0" dirty="0" err="1" smtClean="0"/>
              <a:t>with</a:t>
            </a:r>
            <a:r>
              <a:rPr lang="fr-FR" baseline="0" dirty="0" smtClean="0"/>
              <a:t> a </a:t>
            </a:r>
            <a:r>
              <a:rPr lang="fr-FR" baseline="0" dirty="0" err="1" smtClean="0"/>
              <a:t>poor</a:t>
            </a:r>
            <a:r>
              <a:rPr lang="fr-FR" baseline="0" dirty="0" smtClean="0"/>
              <a:t> </a:t>
            </a:r>
            <a:r>
              <a:rPr lang="fr-FR" baseline="0" dirty="0" err="1" smtClean="0"/>
              <a:t>metadata</a:t>
            </a:r>
            <a:r>
              <a:rPr lang="fr-FR" baseline="0" dirty="0" smtClean="0"/>
              <a:t> ….</a:t>
            </a:r>
            <a:endParaRPr lang="fr-FR" dirty="0"/>
          </a:p>
        </p:txBody>
      </p:sp>
      <p:sp>
        <p:nvSpPr>
          <p:cNvPr id="4" name="Espace réservé du numéro de diapositive 3"/>
          <p:cNvSpPr>
            <a:spLocks noGrp="1"/>
          </p:cNvSpPr>
          <p:nvPr>
            <p:ph type="sldNum" sz="quarter" idx="10"/>
          </p:nvPr>
        </p:nvSpPr>
        <p:spPr/>
        <p:txBody>
          <a:bodyPr/>
          <a:lstStyle/>
          <a:p>
            <a:fld id="{B0C33F2F-24CA-4C73-9572-2DEA214649BD}" type="slidenum">
              <a:rPr lang="fr-FR" smtClean="0"/>
              <a:pPr/>
              <a:t>12</a:t>
            </a:fld>
            <a:endParaRPr lang="fr-FR"/>
          </a:p>
        </p:txBody>
      </p:sp>
    </p:spTree>
    <p:extLst>
      <p:ext uri="{BB962C8B-B14F-4D97-AF65-F5344CB8AC3E}">
        <p14:creationId xmlns:p14="http://schemas.microsoft.com/office/powerpoint/2010/main" val="15189890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dirty="0" smtClean="0"/>
              <a:t>Cliquez pour modifier le style du titre</a:t>
            </a:r>
            <a:endParaRPr lang="fr-FR" dirty="0"/>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11E51682-AE00-48FD-8498-342E22081724}" type="datetimeFigureOut">
              <a:rPr lang="fr-FR" smtClean="0"/>
              <a:pPr/>
              <a:t>10/06/2021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626C8A3-D13B-4646-AFE8-0ECDB433ABCA}"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1E51682-AE00-48FD-8498-342E22081724}" type="datetimeFigureOut">
              <a:rPr lang="fr-FR" smtClean="0"/>
              <a:pPr/>
              <a:t>10/06/2021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626C8A3-D13B-4646-AFE8-0ECDB433ABCA}"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11E51682-AE00-48FD-8498-342E22081724}" type="datetimeFigureOut">
              <a:rPr lang="fr-FR" smtClean="0"/>
              <a:pPr/>
              <a:t>10/06/2021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626C8A3-D13B-4646-AFE8-0ECDB433ABCA}"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t="-5000" b="-5000"/>
          </a:stretch>
        </a:blip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E51682-AE00-48FD-8498-342E22081724}" type="datetimeFigureOut">
              <a:rPr lang="fr-FR" smtClean="0"/>
              <a:pPr/>
              <a:t>10/06/2021</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26C8A3-D13B-4646-AFE8-0ECDB433ABCA}"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4.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23528" y="1110159"/>
            <a:ext cx="8964488" cy="1758057"/>
          </a:xfrm>
        </p:spPr>
        <p:txBody>
          <a:bodyPr>
            <a:normAutofit/>
          </a:bodyPr>
          <a:lstStyle/>
          <a:p>
            <a:r>
              <a:rPr lang="fr-FR" sz="3600" dirty="0" smtClean="0">
                <a:latin typeface="Arial" panose="020B0604020202020204" pitchFamily="34" charset="0"/>
                <a:cs typeface="Arial" panose="020B0604020202020204" pitchFamily="34" charset="0"/>
              </a:rPr>
              <a:t>STRATEGIE NATIONALE DE DEVELOPPEMENT DE LA STATISTIQUE</a:t>
            </a:r>
            <a:br>
              <a:rPr lang="fr-FR" sz="3600" dirty="0" smtClean="0">
                <a:latin typeface="Arial" panose="020B0604020202020204" pitchFamily="34" charset="0"/>
                <a:cs typeface="Arial" panose="020B0604020202020204" pitchFamily="34" charset="0"/>
              </a:rPr>
            </a:br>
            <a:r>
              <a:rPr lang="fr-FR" sz="3600" dirty="0" smtClean="0">
                <a:latin typeface="Arial" panose="020B0604020202020204" pitchFamily="34" charset="0"/>
                <a:cs typeface="Arial" panose="020B0604020202020204" pitchFamily="34" charset="0"/>
              </a:rPr>
              <a:t>SNDS-II</a:t>
            </a:r>
            <a:endParaRPr lang="fr-FR" sz="3600" dirty="0">
              <a:latin typeface="Arial" panose="020B0604020202020204" pitchFamily="34" charset="0"/>
              <a:cs typeface="Arial" panose="020B0604020202020204" pitchFamily="34" charset="0"/>
            </a:endParaRPr>
          </a:p>
        </p:txBody>
      </p:sp>
      <p:sp>
        <p:nvSpPr>
          <p:cNvPr id="3" name="Sous-titre 2"/>
          <p:cNvSpPr>
            <a:spLocks noGrp="1"/>
          </p:cNvSpPr>
          <p:nvPr>
            <p:ph type="subTitle" idx="1"/>
          </p:nvPr>
        </p:nvSpPr>
        <p:spPr>
          <a:xfrm>
            <a:off x="1187624" y="2996952"/>
            <a:ext cx="7448872" cy="1752600"/>
          </a:xfrm>
        </p:spPr>
        <p:txBody>
          <a:bodyPr>
            <a:normAutofit/>
          </a:bodyPr>
          <a:lstStyle/>
          <a:p>
            <a:r>
              <a:rPr lang="fr-FR" sz="3600" dirty="0" smtClean="0">
                <a:latin typeface="Algerian" panose="04020705040A02060702" pitchFamily="82" charset="0"/>
              </a:rPr>
              <a:t>PRESENTATION DE LA FEUILLE DE ROUTE</a:t>
            </a:r>
            <a:endParaRPr lang="fr-FR" sz="3600" dirty="0">
              <a:latin typeface="Algerian" panose="04020705040A02060702" pitchFamily="82" charset="0"/>
            </a:endParaRPr>
          </a:p>
        </p:txBody>
      </p:sp>
      <p:pic>
        <p:nvPicPr>
          <p:cNvPr id="4" name="Image 3"/>
          <p:cNvPicPr>
            <a:picLocks noChangeAspect="1"/>
          </p:cNvPicPr>
          <p:nvPr/>
        </p:nvPicPr>
        <p:blipFill>
          <a:blip r:embed="rId2"/>
          <a:stretch>
            <a:fillRect/>
          </a:stretch>
        </p:blipFill>
        <p:spPr>
          <a:xfrm>
            <a:off x="4067944" y="4869160"/>
            <a:ext cx="1728192" cy="1346527"/>
          </a:xfrm>
          <a:prstGeom prst="rect">
            <a:avLst/>
          </a:prstGeom>
        </p:spPr>
      </p:pic>
      <p:pic>
        <p:nvPicPr>
          <p:cNvPr id="5" name="Image 4"/>
          <p:cNvPicPr>
            <a:picLocks noChangeAspect="1"/>
          </p:cNvPicPr>
          <p:nvPr/>
        </p:nvPicPr>
        <p:blipFill>
          <a:blip r:embed="rId3"/>
          <a:stretch>
            <a:fillRect/>
          </a:stretch>
        </p:blipFill>
        <p:spPr>
          <a:xfrm>
            <a:off x="7452320" y="113022"/>
            <a:ext cx="1426588" cy="932769"/>
          </a:xfrm>
          <a:prstGeom prst="rect">
            <a:avLst/>
          </a:prstGeom>
        </p:spPr>
      </p:pic>
    </p:spTree>
    <p:extLst>
      <p:ext uri="{BB962C8B-B14F-4D97-AF65-F5344CB8AC3E}">
        <p14:creationId xmlns:p14="http://schemas.microsoft.com/office/powerpoint/2010/main" val="398832479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ZoneTexte 19"/>
          <p:cNvSpPr txBox="1"/>
          <p:nvPr/>
        </p:nvSpPr>
        <p:spPr>
          <a:xfrm>
            <a:off x="179512" y="1340768"/>
            <a:ext cx="8712968" cy="5016758"/>
          </a:xfrm>
          <a:prstGeom prst="rect">
            <a:avLst/>
          </a:prstGeom>
          <a:noFill/>
        </p:spPr>
        <p:txBody>
          <a:bodyPr wrap="square" rtlCol="0">
            <a:spAutoFit/>
          </a:bodyPr>
          <a:lstStyle/>
          <a:p>
            <a:endParaRPr lang="fr-FR" sz="2000" b="1" dirty="0" smtClean="0">
              <a:latin typeface="Arial" panose="020B0604020202020204" pitchFamily="34" charset="0"/>
              <a:cs typeface="Arial" panose="020B0604020202020204" pitchFamily="34" charset="0"/>
            </a:endParaRPr>
          </a:p>
          <a:p>
            <a:r>
              <a:rPr lang="fr-FR" sz="2000" b="1" dirty="0" smtClean="0">
                <a:latin typeface="Arial" panose="020B0604020202020204" pitchFamily="34" charset="0"/>
                <a:cs typeface="Arial" panose="020B0604020202020204" pitchFamily="34" charset="0"/>
              </a:rPr>
              <a:t>Le </a:t>
            </a:r>
            <a:r>
              <a:rPr lang="fr-FR" sz="2000" b="1" dirty="0">
                <a:latin typeface="Arial" panose="020B0604020202020204" pitchFamily="34" charset="0"/>
                <a:cs typeface="Arial" panose="020B0604020202020204" pitchFamily="34" charset="0"/>
              </a:rPr>
              <a:t>Directeur général de la DGS</a:t>
            </a:r>
            <a:r>
              <a:rPr lang="fr-FR" sz="2000" dirty="0">
                <a:latin typeface="Arial" panose="020B0604020202020204" pitchFamily="34" charset="0"/>
                <a:cs typeface="Arial" panose="020B0604020202020204" pitchFamily="34" charset="0"/>
              </a:rPr>
              <a:t> assurera la fonction de Coordonnateur général du </a:t>
            </a:r>
            <a:r>
              <a:rPr lang="fr-FR" sz="2000" dirty="0" smtClean="0">
                <a:latin typeface="Arial" panose="020B0604020202020204" pitchFamily="34" charset="0"/>
                <a:cs typeface="Arial" panose="020B0604020202020204" pitchFamily="34" charset="0"/>
              </a:rPr>
              <a:t>ST/SNDS-II;</a:t>
            </a:r>
          </a:p>
          <a:p>
            <a:r>
              <a:rPr lang="fr-FR" sz="2000" b="1" dirty="0" smtClean="0">
                <a:latin typeface="Arial" panose="020B0604020202020204" pitchFamily="34" charset="0"/>
                <a:cs typeface="Arial" panose="020B0604020202020204" pitchFamily="34" charset="0"/>
              </a:rPr>
              <a:t>le </a:t>
            </a:r>
            <a:r>
              <a:rPr lang="fr-FR" sz="2000" b="1" dirty="0">
                <a:latin typeface="Arial" panose="020B0604020202020204" pitchFamily="34" charset="0"/>
                <a:cs typeface="Arial" panose="020B0604020202020204" pitchFamily="34" charset="0"/>
              </a:rPr>
              <a:t>Directeur de la coordination</a:t>
            </a:r>
            <a:r>
              <a:rPr lang="fr-FR" sz="2000" dirty="0">
                <a:latin typeface="Arial" panose="020B0604020202020204" pitchFamily="34" charset="0"/>
                <a:cs typeface="Arial" panose="020B0604020202020204" pitchFamily="34" charset="0"/>
              </a:rPr>
              <a:t> celui de Coordonnateur technique chargé entre </a:t>
            </a:r>
            <a:r>
              <a:rPr lang="fr-FR" sz="2000" dirty="0" smtClean="0">
                <a:latin typeface="Arial" panose="020B0604020202020204" pitchFamily="34" charset="0"/>
                <a:cs typeface="Arial" panose="020B0604020202020204" pitchFamily="34" charset="0"/>
              </a:rPr>
              <a:t>autres, </a:t>
            </a:r>
            <a:r>
              <a:rPr lang="fr-FR" sz="2000" dirty="0">
                <a:latin typeface="Arial" panose="020B0604020202020204" pitchFamily="34" charset="0"/>
                <a:cs typeface="Arial" panose="020B0604020202020204" pitchFamily="34" charset="0"/>
              </a:rPr>
              <a:t>de la supervision des travaux du </a:t>
            </a:r>
            <a:r>
              <a:rPr lang="fr-FR" sz="2000" dirty="0" smtClean="0">
                <a:latin typeface="Arial" panose="020B0604020202020204" pitchFamily="34" charset="0"/>
                <a:cs typeface="Arial" panose="020B0604020202020204" pitchFamily="34" charset="0"/>
              </a:rPr>
              <a:t>Secrétariat </a:t>
            </a:r>
            <a:r>
              <a:rPr lang="fr-FR" sz="2000" dirty="0">
                <a:latin typeface="Arial" panose="020B0604020202020204" pitchFamily="34" charset="0"/>
                <a:cs typeface="Arial" panose="020B0604020202020204" pitchFamily="34" charset="0"/>
              </a:rPr>
              <a:t>technique de la SNDS-II</a:t>
            </a:r>
            <a:r>
              <a:rPr lang="fr-FR" sz="2000" dirty="0" smtClean="0">
                <a:latin typeface="Arial" panose="020B0604020202020204" pitchFamily="34" charset="0"/>
                <a:cs typeface="Arial" panose="020B0604020202020204" pitchFamily="34" charset="0"/>
              </a:rPr>
              <a:t>.</a:t>
            </a:r>
          </a:p>
          <a:p>
            <a:endParaRPr lang="fr-FR" sz="2000" dirty="0">
              <a:latin typeface="Arial" panose="020B0604020202020204" pitchFamily="34" charset="0"/>
              <a:cs typeface="Arial" panose="020B0604020202020204" pitchFamily="34" charset="0"/>
            </a:endParaRPr>
          </a:p>
          <a:p>
            <a:r>
              <a:rPr lang="fr-FR" sz="2000" b="1" dirty="0">
                <a:latin typeface="Arial" panose="020B0604020202020204" pitchFamily="34" charset="0"/>
                <a:cs typeface="Arial" panose="020B0604020202020204" pitchFamily="34" charset="0"/>
              </a:rPr>
              <a:t>Les comités sectoriels </a:t>
            </a:r>
            <a:r>
              <a:rPr lang="fr-FR" sz="2000" dirty="0">
                <a:latin typeface="Arial" panose="020B0604020202020204" pitchFamily="34" charset="0"/>
                <a:cs typeface="Arial" panose="020B0604020202020204" pitchFamily="34" charset="0"/>
              </a:rPr>
              <a:t>seront chargés des travaux d’élaboration de la SNDS-II dans leurs secteurs respectifs. </a:t>
            </a:r>
            <a:endParaRPr lang="fr-FR" sz="2000" dirty="0" smtClean="0">
              <a:latin typeface="Arial" panose="020B0604020202020204" pitchFamily="34" charset="0"/>
              <a:cs typeface="Arial" panose="020B0604020202020204" pitchFamily="34" charset="0"/>
            </a:endParaRPr>
          </a:p>
          <a:p>
            <a:endParaRPr lang="fr-FR" sz="2000" dirty="0">
              <a:latin typeface="Arial" panose="020B0604020202020204" pitchFamily="34" charset="0"/>
              <a:cs typeface="Arial" panose="020B0604020202020204" pitchFamily="34" charset="0"/>
            </a:endParaRPr>
          </a:p>
          <a:p>
            <a:pPr lvl="0"/>
            <a:r>
              <a:rPr lang="fr-FR" sz="2000" b="1" dirty="0">
                <a:latin typeface="Arial" panose="020B0604020202020204" pitchFamily="34" charset="0"/>
                <a:cs typeface="Arial" panose="020B0604020202020204" pitchFamily="34" charset="0"/>
              </a:rPr>
              <a:t>Le comité sectoriel « Statistiques démographiques et sociales »</a:t>
            </a:r>
            <a:r>
              <a:rPr lang="fr-FR" sz="2000" dirty="0">
                <a:latin typeface="Arial" panose="020B0604020202020204" pitchFamily="34" charset="0"/>
                <a:cs typeface="Arial" panose="020B0604020202020204" pitchFamily="34" charset="0"/>
              </a:rPr>
              <a:t> dont le champ de travail porte sur les questions ayant trait aux statistiques démographiques, sociales et judiciaires (démographie et état civil, éducation, enseignement technique et formation professionnelle, santé, travail et emploi, habitat, eau et assainissement, culture, genre, justice et droits de l’homme, protection sociale). </a:t>
            </a:r>
          </a:p>
        </p:txBody>
      </p:sp>
      <p:sp>
        <p:nvSpPr>
          <p:cNvPr id="3" name="ZoneTexte 2"/>
          <p:cNvSpPr txBox="1"/>
          <p:nvPr/>
        </p:nvSpPr>
        <p:spPr>
          <a:xfrm>
            <a:off x="179512" y="260648"/>
            <a:ext cx="8568952" cy="707886"/>
          </a:xfrm>
          <a:prstGeom prst="rect">
            <a:avLst/>
          </a:prstGeom>
          <a:noFill/>
        </p:spPr>
        <p:txBody>
          <a:bodyPr wrap="square" rtlCol="0">
            <a:spAutoFit/>
          </a:bodyPr>
          <a:lstStyle/>
          <a:p>
            <a:r>
              <a:rPr lang="fr-FR" sz="2000" b="1" dirty="0">
                <a:latin typeface="Arial" panose="020B0604020202020204" pitchFamily="34" charset="0"/>
                <a:cs typeface="Arial" panose="020B0604020202020204" pitchFamily="34" charset="0"/>
              </a:rPr>
              <a:t>Répartition des rôles entre les différents acteurs et dispositif organisationnel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ZoneTexte 19"/>
          <p:cNvSpPr txBox="1"/>
          <p:nvPr/>
        </p:nvSpPr>
        <p:spPr>
          <a:xfrm>
            <a:off x="323329" y="968534"/>
            <a:ext cx="8713167" cy="6001643"/>
          </a:xfrm>
          <a:prstGeom prst="rect">
            <a:avLst/>
          </a:prstGeom>
          <a:noFill/>
        </p:spPr>
        <p:txBody>
          <a:bodyPr wrap="square" rtlCol="0">
            <a:spAutoFit/>
          </a:bodyPr>
          <a:lstStyle/>
          <a:p>
            <a:pPr lvl="0"/>
            <a:endParaRPr lang="fr-FR" sz="2800" dirty="0"/>
          </a:p>
          <a:p>
            <a:pPr lvl="0"/>
            <a:r>
              <a:rPr lang="fr-FR" sz="2000" b="1" dirty="0" smtClean="0">
                <a:latin typeface="Arial" panose="020B0604020202020204" pitchFamily="34" charset="0"/>
                <a:cs typeface="Arial" panose="020B0604020202020204" pitchFamily="34" charset="0"/>
              </a:rPr>
              <a:t>Le </a:t>
            </a:r>
            <a:r>
              <a:rPr lang="fr-FR" sz="2000" b="1" dirty="0">
                <a:latin typeface="Arial" panose="020B0604020202020204" pitchFamily="34" charset="0"/>
                <a:cs typeface="Arial" panose="020B0604020202020204" pitchFamily="34" charset="0"/>
              </a:rPr>
              <a:t>comité sectoriel « Statistiques économiques et financières » </a:t>
            </a:r>
            <a:r>
              <a:rPr lang="fr-FR" sz="2000" dirty="0">
                <a:latin typeface="Arial" panose="020B0604020202020204" pitchFamily="34" charset="0"/>
                <a:cs typeface="Arial" panose="020B0604020202020204" pitchFamily="34" charset="0"/>
              </a:rPr>
              <a:t>avec un spectre d’intervention comprenant les questions liées aux statistiques économiques et financières (comptabilité nationale, prix, échanges commerciaux, conjoncture, finances publiques, industrie, infrastructures</a:t>
            </a:r>
            <a:r>
              <a:rPr lang="fr-FR" sz="2000" dirty="0" smtClean="0">
                <a:latin typeface="Arial" panose="020B0604020202020204" pitchFamily="34" charset="0"/>
                <a:cs typeface="Arial" panose="020B0604020202020204" pitchFamily="34" charset="0"/>
              </a:rPr>
              <a:t>).</a:t>
            </a:r>
          </a:p>
          <a:p>
            <a:pPr lvl="0"/>
            <a:endParaRPr lang="fr-FR" sz="2000" dirty="0">
              <a:latin typeface="Arial" panose="020B0604020202020204" pitchFamily="34" charset="0"/>
              <a:cs typeface="Arial" panose="020B0604020202020204" pitchFamily="34" charset="0"/>
            </a:endParaRPr>
          </a:p>
          <a:p>
            <a:pPr lvl="0"/>
            <a:r>
              <a:rPr lang="fr-FR" sz="2000" b="1" dirty="0">
                <a:latin typeface="Arial" panose="020B0604020202020204" pitchFamily="34" charset="0"/>
                <a:cs typeface="Arial" panose="020B0604020202020204" pitchFamily="34" charset="0"/>
              </a:rPr>
              <a:t>Le comité sectoriel « Statistiques du secteur rural et de l’environnement »</a:t>
            </a:r>
            <a:r>
              <a:rPr lang="fr-FR" sz="2000" dirty="0">
                <a:latin typeface="Arial" panose="020B0604020202020204" pitchFamily="34" charset="0"/>
                <a:cs typeface="Arial" panose="020B0604020202020204" pitchFamily="34" charset="0"/>
              </a:rPr>
              <a:t> est chargé d’examiner les questions relatives aux statistiques de l’agriculture, de l’élevage, de la pêche, des eaux et forêts et de l’environnement</a:t>
            </a:r>
            <a:r>
              <a:rPr lang="fr-FR" sz="2000" dirty="0" smtClean="0">
                <a:latin typeface="Arial" panose="020B0604020202020204" pitchFamily="34" charset="0"/>
                <a:cs typeface="Arial" panose="020B0604020202020204" pitchFamily="34" charset="0"/>
              </a:rPr>
              <a:t>.</a:t>
            </a:r>
          </a:p>
          <a:p>
            <a:pPr lvl="0"/>
            <a:endParaRPr lang="fr-FR" sz="2000" dirty="0">
              <a:latin typeface="Arial" panose="020B0604020202020204" pitchFamily="34" charset="0"/>
              <a:cs typeface="Arial" panose="020B0604020202020204" pitchFamily="34" charset="0"/>
            </a:endParaRPr>
          </a:p>
          <a:p>
            <a:r>
              <a:rPr lang="fr-FR" sz="2000" dirty="0">
                <a:latin typeface="Arial" panose="020B0604020202020204" pitchFamily="34" charset="0"/>
                <a:cs typeface="Arial" panose="020B0604020202020204" pitchFamily="34" charset="0"/>
              </a:rPr>
              <a:t>Les responsables des comités sectoriels seront chargés du suivi régulier de l’élaboration de la stratégie de leurs secteurs respectifs. </a:t>
            </a:r>
            <a:endParaRPr lang="fr-FR" sz="2000" dirty="0" smtClean="0">
              <a:latin typeface="Arial" panose="020B0604020202020204" pitchFamily="34" charset="0"/>
              <a:cs typeface="Arial" panose="020B0604020202020204" pitchFamily="34" charset="0"/>
            </a:endParaRPr>
          </a:p>
          <a:p>
            <a:endParaRPr lang="fr-FR" sz="2000" dirty="0">
              <a:latin typeface="Arial" panose="020B0604020202020204" pitchFamily="34" charset="0"/>
              <a:cs typeface="Arial" panose="020B0604020202020204" pitchFamily="34" charset="0"/>
            </a:endParaRPr>
          </a:p>
          <a:p>
            <a:r>
              <a:rPr lang="fr-FR" sz="2000" dirty="0">
                <a:latin typeface="Arial" panose="020B0604020202020204" pitchFamily="34" charset="0"/>
                <a:cs typeface="Arial" panose="020B0604020202020204" pitchFamily="34" charset="0"/>
              </a:rPr>
              <a:t>Les partenaires techniques et financiers seront invités lors des réunions de ces comités sectoriels selon leur centre d’intérêt. </a:t>
            </a:r>
          </a:p>
          <a:p>
            <a:pPr algn="just"/>
            <a:endParaRPr lang="fr-FR" sz="2800" dirty="0"/>
          </a:p>
          <a:p>
            <a:pPr algn="just"/>
            <a:r>
              <a:rPr lang="fr-FR" sz="2800" dirty="0"/>
              <a:t>	</a:t>
            </a:r>
            <a:r>
              <a:rPr lang="fr-FR" dirty="0" smtClean="0"/>
              <a:t>		</a:t>
            </a:r>
            <a:endParaRPr lang="fr-FR" dirty="0"/>
          </a:p>
        </p:txBody>
      </p:sp>
      <p:sp>
        <p:nvSpPr>
          <p:cNvPr id="3" name="ZoneTexte 2"/>
          <p:cNvSpPr txBox="1"/>
          <p:nvPr/>
        </p:nvSpPr>
        <p:spPr>
          <a:xfrm>
            <a:off x="179512" y="260648"/>
            <a:ext cx="8568952" cy="707886"/>
          </a:xfrm>
          <a:prstGeom prst="rect">
            <a:avLst/>
          </a:prstGeom>
          <a:noFill/>
        </p:spPr>
        <p:txBody>
          <a:bodyPr wrap="square" rtlCol="0">
            <a:spAutoFit/>
          </a:bodyPr>
          <a:lstStyle/>
          <a:p>
            <a:r>
              <a:rPr lang="fr-FR" sz="2000" b="1" dirty="0">
                <a:latin typeface="Arial" panose="020B0604020202020204" pitchFamily="34" charset="0"/>
                <a:cs typeface="Arial" panose="020B0604020202020204" pitchFamily="34" charset="0"/>
              </a:rPr>
              <a:t>Répartition des rôles entre les différents acteurs et dispositif organisationnel </a:t>
            </a:r>
          </a:p>
        </p:txBody>
      </p:sp>
    </p:spTree>
    <p:extLst>
      <p:ext uri="{BB962C8B-B14F-4D97-AF65-F5344CB8AC3E}">
        <p14:creationId xmlns:p14="http://schemas.microsoft.com/office/powerpoint/2010/main" val="9506714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23528" y="1340768"/>
            <a:ext cx="8640960" cy="3139321"/>
          </a:xfrm>
          <a:prstGeom prst="rect">
            <a:avLst/>
          </a:prstGeom>
          <a:noFill/>
        </p:spPr>
        <p:txBody>
          <a:bodyPr wrap="square" rtlCol="0">
            <a:spAutoFit/>
          </a:bodyPr>
          <a:lstStyle/>
          <a:p>
            <a:pPr algn="just"/>
            <a:endParaRPr lang="fr-FR" sz="2000" dirty="0" smtClean="0">
              <a:latin typeface="Arial" panose="020B0604020202020204" pitchFamily="34" charset="0"/>
              <a:cs typeface="Arial" panose="020B0604020202020204" pitchFamily="34" charset="0"/>
            </a:endParaRPr>
          </a:p>
          <a:p>
            <a:pPr algn="just"/>
            <a:r>
              <a:rPr lang="fr-FR" sz="2000" dirty="0" smtClean="0">
                <a:latin typeface="Arial" panose="020B0604020202020204" pitchFamily="34" charset="0"/>
                <a:cs typeface="Arial" panose="020B0604020202020204" pitchFamily="34" charset="0"/>
              </a:rPr>
              <a:t>Le </a:t>
            </a:r>
            <a:r>
              <a:rPr lang="fr-FR" sz="2000" dirty="0">
                <a:latin typeface="Arial" panose="020B0604020202020204" pitchFamily="34" charset="0"/>
                <a:cs typeface="Arial" panose="020B0604020202020204" pitchFamily="34" charset="0"/>
              </a:rPr>
              <a:t>Secrétariat Permanent du PSGE participera aux travaux du ST/SNDS-II. </a:t>
            </a:r>
          </a:p>
          <a:p>
            <a:pPr algn="just"/>
            <a:endParaRPr lang="fr-FR" sz="2000" dirty="0" smtClean="0">
              <a:latin typeface="Arial" panose="020B0604020202020204" pitchFamily="34" charset="0"/>
              <a:cs typeface="Arial" panose="020B0604020202020204" pitchFamily="34" charset="0"/>
            </a:endParaRPr>
          </a:p>
          <a:p>
            <a:pPr algn="just"/>
            <a:r>
              <a:rPr lang="fr-FR" sz="2000" dirty="0" smtClean="0">
                <a:latin typeface="Arial" panose="020B0604020202020204" pitchFamily="34" charset="0"/>
                <a:cs typeface="Arial" panose="020B0604020202020204" pitchFamily="34" charset="0"/>
              </a:rPr>
              <a:t>Le </a:t>
            </a:r>
            <a:r>
              <a:rPr lang="fr-FR" sz="2000" dirty="0">
                <a:latin typeface="Arial" panose="020B0604020202020204" pitchFamily="34" charset="0"/>
                <a:cs typeface="Arial" panose="020B0604020202020204" pitchFamily="34" charset="0"/>
              </a:rPr>
              <a:t>ST/SNDS-II et les comités sectoriels seront créés par deux arrêtés différents du Premier Ministre ou du Ministre en charge de la Statistique. Ces arrêtés préciseront les attributions des différents membres du ST/SNDS-II et celles des différents comités techniques. </a:t>
            </a:r>
          </a:p>
          <a:p>
            <a:pPr algn="just"/>
            <a:endParaRPr lang="fr-FR" sz="2000" dirty="0">
              <a:latin typeface="Arial" panose="020B0604020202020204" pitchFamily="34" charset="0"/>
              <a:cs typeface="Arial" panose="020B0604020202020204" pitchFamily="34" charset="0"/>
            </a:endParaRPr>
          </a:p>
          <a:p>
            <a:endParaRPr lang="fr-FR" dirty="0"/>
          </a:p>
        </p:txBody>
      </p:sp>
      <p:sp>
        <p:nvSpPr>
          <p:cNvPr id="3" name="ZoneTexte 2"/>
          <p:cNvSpPr txBox="1"/>
          <p:nvPr/>
        </p:nvSpPr>
        <p:spPr>
          <a:xfrm>
            <a:off x="179512" y="260648"/>
            <a:ext cx="8568952" cy="707886"/>
          </a:xfrm>
          <a:prstGeom prst="rect">
            <a:avLst/>
          </a:prstGeom>
          <a:noFill/>
        </p:spPr>
        <p:txBody>
          <a:bodyPr wrap="square" rtlCol="0">
            <a:spAutoFit/>
          </a:bodyPr>
          <a:lstStyle/>
          <a:p>
            <a:r>
              <a:rPr lang="fr-FR" sz="2000" b="1" dirty="0">
                <a:latin typeface="Arial" panose="020B0604020202020204" pitchFamily="34" charset="0"/>
                <a:cs typeface="Arial" panose="020B0604020202020204" pitchFamily="34" charset="0"/>
              </a:rPr>
              <a:t>Répartition des rôles entre les différents acteurs et dispositif organisationnel </a:t>
            </a:r>
          </a:p>
        </p:txBody>
      </p:sp>
    </p:spTree>
    <p:extLst>
      <p:ext uri="{BB962C8B-B14F-4D97-AF65-F5344CB8AC3E}">
        <p14:creationId xmlns:p14="http://schemas.microsoft.com/office/powerpoint/2010/main" val="39558732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re 1"/>
          <p:cNvSpPr>
            <a:spLocks noGrp="1"/>
          </p:cNvSpPr>
          <p:nvPr>
            <p:ph type="title"/>
          </p:nvPr>
        </p:nvSpPr>
        <p:spPr>
          <a:xfrm>
            <a:off x="251520" y="188640"/>
            <a:ext cx="8568952" cy="6048672"/>
          </a:xfrm>
        </p:spPr>
        <p:txBody>
          <a:bodyPr>
            <a:noAutofit/>
          </a:bodyPr>
          <a:lstStyle/>
          <a:p>
            <a:pPr algn="l"/>
            <a:r>
              <a:rPr lang="fr-FR" sz="2000" b="1" dirty="0" smtClean="0">
                <a:latin typeface="Arial" panose="020B0604020202020204" pitchFamily="34" charset="0"/>
                <a:cs typeface="Arial" panose="020B0604020202020204" pitchFamily="34" charset="0"/>
              </a:rPr>
              <a:t>Tâches</a:t>
            </a:r>
            <a:br>
              <a:rPr lang="fr-FR" sz="2000" b="1" dirty="0" smtClean="0">
                <a:latin typeface="Arial" panose="020B0604020202020204" pitchFamily="34" charset="0"/>
                <a:cs typeface="Arial" panose="020B0604020202020204" pitchFamily="34" charset="0"/>
              </a:rPr>
            </a:br>
            <a:r>
              <a:rPr lang="fr-FR" sz="2000" b="1" dirty="0">
                <a:latin typeface="Arial" panose="020B0604020202020204" pitchFamily="34" charset="0"/>
                <a:cs typeface="Arial" panose="020B0604020202020204" pitchFamily="34" charset="0"/>
              </a:rPr>
              <a:t/>
            </a:r>
            <a:br>
              <a:rPr lang="fr-FR" sz="2000" b="1" dirty="0">
                <a:latin typeface="Arial" panose="020B0604020202020204" pitchFamily="34" charset="0"/>
                <a:cs typeface="Arial" panose="020B0604020202020204" pitchFamily="34" charset="0"/>
              </a:rPr>
            </a:br>
            <a:r>
              <a:rPr lang="fr-FR" sz="2000" dirty="0">
                <a:latin typeface="Arial" panose="020B0604020202020204" pitchFamily="34" charset="0"/>
                <a:cs typeface="Arial" panose="020B0604020202020204" pitchFamily="34" charset="0"/>
              </a:rPr>
              <a:t>En plus des activités de la coordination, la communication, la sensibilisation, le plaidoyer et l’assistance technique, l’élaboration de la </a:t>
            </a:r>
            <a:r>
              <a:rPr lang="fr-FR" sz="2000" dirty="0" smtClean="0">
                <a:latin typeface="Arial" panose="020B0604020202020204" pitchFamily="34" charset="0"/>
                <a:cs typeface="Arial" panose="020B0604020202020204" pitchFamily="34" charset="0"/>
              </a:rPr>
              <a:t>SNDS-II </a:t>
            </a:r>
            <a:r>
              <a:rPr lang="fr-FR" sz="2000" dirty="0">
                <a:latin typeface="Arial" panose="020B0604020202020204" pitchFamily="34" charset="0"/>
                <a:cs typeface="Arial" panose="020B0604020202020204" pitchFamily="34" charset="0"/>
              </a:rPr>
              <a:t>du Gabon comprendra cinq (5) étapes articulées de façon séquentielle et sanctionnées chacune par une validation. </a:t>
            </a:r>
            <a:r>
              <a:rPr lang="fr-FR" sz="2000" dirty="0" smtClean="0">
                <a:latin typeface="Arial" panose="020B0604020202020204" pitchFamily="34" charset="0"/>
                <a:cs typeface="Arial" panose="020B0604020202020204" pitchFamily="34" charset="0"/>
              </a:rPr>
              <a:t/>
            </a:r>
            <a:br>
              <a:rPr lang="fr-FR" sz="2000" dirty="0" smtClean="0">
                <a:latin typeface="Arial" panose="020B0604020202020204" pitchFamily="34" charset="0"/>
                <a:cs typeface="Arial" panose="020B0604020202020204" pitchFamily="34" charset="0"/>
              </a:rPr>
            </a:br>
            <a:r>
              <a:rPr lang="fr-FR" sz="2000" dirty="0" smtClean="0">
                <a:latin typeface="Arial" panose="020B0604020202020204" pitchFamily="34" charset="0"/>
                <a:cs typeface="Arial" panose="020B0604020202020204" pitchFamily="34" charset="0"/>
              </a:rPr>
              <a:t/>
            </a:r>
            <a:br>
              <a:rPr lang="fr-FR" sz="2000" dirty="0" smtClean="0">
                <a:latin typeface="Arial" panose="020B0604020202020204" pitchFamily="34" charset="0"/>
                <a:cs typeface="Arial" panose="020B0604020202020204" pitchFamily="34" charset="0"/>
              </a:rPr>
            </a:br>
            <a:r>
              <a:rPr lang="fr-FR" sz="2000" dirty="0" smtClean="0">
                <a:latin typeface="Arial" panose="020B0604020202020204" pitchFamily="34" charset="0"/>
                <a:cs typeface="Arial" panose="020B0604020202020204" pitchFamily="34" charset="0"/>
              </a:rPr>
              <a:t>Les </a:t>
            </a:r>
            <a:r>
              <a:rPr lang="fr-FR" sz="2000" dirty="0">
                <a:latin typeface="Arial" panose="020B0604020202020204" pitchFamily="34" charset="0"/>
                <a:cs typeface="Arial" panose="020B0604020202020204" pitchFamily="34" charset="0"/>
              </a:rPr>
              <a:t>5 étapes sont dans l’ordre </a:t>
            </a:r>
            <a:r>
              <a:rPr lang="fr-FR" sz="2000" dirty="0" smtClean="0">
                <a:latin typeface="Arial" panose="020B0604020202020204" pitchFamily="34" charset="0"/>
                <a:cs typeface="Arial" panose="020B0604020202020204" pitchFamily="34" charset="0"/>
              </a:rPr>
              <a:t>:</a:t>
            </a:r>
            <a:br>
              <a:rPr lang="fr-FR" sz="2000" dirty="0" smtClean="0">
                <a:latin typeface="Arial" panose="020B0604020202020204" pitchFamily="34" charset="0"/>
                <a:cs typeface="Arial" panose="020B0604020202020204" pitchFamily="34" charset="0"/>
              </a:rPr>
            </a:br>
            <a:r>
              <a:rPr lang="fr-FR" sz="2000" dirty="0">
                <a:latin typeface="Arial" panose="020B0604020202020204" pitchFamily="34" charset="0"/>
                <a:cs typeface="Arial" panose="020B0604020202020204" pitchFamily="34" charset="0"/>
              </a:rPr>
              <a:t/>
            </a:r>
            <a:br>
              <a:rPr lang="fr-FR" sz="2000" dirty="0">
                <a:latin typeface="Arial" panose="020B0604020202020204" pitchFamily="34" charset="0"/>
                <a:cs typeface="Arial" panose="020B0604020202020204" pitchFamily="34" charset="0"/>
              </a:rPr>
            </a:br>
            <a:r>
              <a:rPr lang="fr-FR" sz="2000" dirty="0">
                <a:latin typeface="Arial" panose="020B0604020202020204" pitchFamily="34" charset="0"/>
                <a:cs typeface="Arial" panose="020B0604020202020204" pitchFamily="34" charset="0"/>
              </a:rPr>
              <a:t>Etape 1 : Activités préliminaires ;</a:t>
            </a:r>
            <a:br>
              <a:rPr lang="fr-FR" sz="2000" dirty="0">
                <a:latin typeface="Arial" panose="020B0604020202020204" pitchFamily="34" charset="0"/>
                <a:cs typeface="Arial" panose="020B0604020202020204" pitchFamily="34" charset="0"/>
              </a:rPr>
            </a:br>
            <a:r>
              <a:rPr lang="fr-FR" sz="2000" dirty="0">
                <a:latin typeface="Arial" panose="020B0604020202020204" pitchFamily="34" charset="0"/>
                <a:cs typeface="Arial" panose="020B0604020202020204" pitchFamily="34" charset="0"/>
              </a:rPr>
              <a:t>Etape 2 : Etablissement et analyse du diagnostic ;</a:t>
            </a:r>
            <a:br>
              <a:rPr lang="fr-FR" sz="2000" dirty="0">
                <a:latin typeface="Arial" panose="020B0604020202020204" pitchFamily="34" charset="0"/>
                <a:cs typeface="Arial" panose="020B0604020202020204" pitchFamily="34" charset="0"/>
              </a:rPr>
            </a:br>
            <a:r>
              <a:rPr lang="fr-FR" sz="2000" dirty="0">
                <a:latin typeface="Arial" panose="020B0604020202020204" pitchFamily="34" charset="0"/>
                <a:cs typeface="Arial" panose="020B0604020202020204" pitchFamily="34" charset="0"/>
              </a:rPr>
              <a:t>Etape 3 : Formulation de la vision et définition des stratégies ; préparation du document de synthèse SNDS-II ;</a:t>
            </a:r>
            <a:br>
              <a:rPr lang="fr-FR" sz="2000" dirty="0">
                <a:latin typeface="Arial" panose="020B0604020202020204" pitchFamily="34" charset="0"/>
                <a:cs typeface="Arial" panose="020B0604020202020204" pitchFamily="34" charset="0"/>
              </a:rPr>
            </a:br>
            <a:r>
              <a:rPr lang="fr-FR" sz="2000" dirty="0">
                <a:latin typeface="Arial" panose="020B0604020202020204" pitchFamily="34" charset="0"/>
                <a:cs typeface="Arial" panose="020B0604020202020204" pitchFamily="34" charset="0"/>
              </a:rPr>
              <a:t>Etape 4 : Elaboration des plans d’action et finalisation du document de la SNDS-II ;</a:t>
            </a:r>
            <a:br>
              <a:rPr lang="fr-FR" sz="2000" dirty="0">
                <a:latin typeface="Arial" panose="020B0604020202020204" pitchFamily="34" charset="0"/>
                <a:cs typeface="Arial" panose="020B0604020202020204" pitchFamily="34" charset="0"/>
              </a:rPr>
            </a:br>
            <a:r>
              <a:rPr lang="fr-FR" sz="2000" dirty="0">
                <a:latin typeface="Arial" panose="020B0604020202020204" pitchFamily="34" charset="0"/>
                <a:cs typeface="Arial" panose="020B0604020202020204" pitchFamily="34" charset="0"/>
              </a:rPr>
              <a:t>Etape 5 : Préparation de la mise en œuvre de la SNDS-II.</a:t>
            </a:r>
            <a:br>
              <a:rPr lang="fr-FR" sz="2000" dirty="0">
                <a:latin typeface="Arial" panose="020B0604020202020204" pitchFamily="34" charset="0"/>
                <a:cs typeface="Arial" panose="020B0604020202020204" pitchFamily="34" charset="0"/>
              </a:rPr>
            </a:br>
            <a:r>
              <a:rPr lang="fr-FR" sz="2000" dirty="0" smtClean="0">
                <a:latin typeface="Arial" panose="020B0604020202020204" pitchFamily="34" charset="0"/>
                <a:cs typeface="Arial" panose="020B0604020202020204" pitchFamily="34" charset="0"/>
              </a:rPr>
              <a:t/>
            </a:r>
            <a:br>
              <a:rPr lang="fr-FR" sz="2000" dirty="0" smtClean="0">
                <a:latin typeface="Arial" panose="020B0604020202020204" pitchFamily="34" charset="0"/>
                <a:cs typeface="Arial" panose="020B0604020202020204" pitchFamily="34" charset="0"/>
              </a:rPr>
            </a:br>
            <a:endParaRPr lang="fr-FR" sz="2000" dirty="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a:blip r:embed="rId3"/>
          <a:stretch>
            <a:fillRect/>
          </a:stretch>
        </p:blipFill>
        <p:spPr>
          <a:xfrm>
            <a:off x="7452320" y="188640"/>
            <a:ext cx="1498596" cy="1224136"/>
          </a:xfrm>
          <a:prstGeom prst="rect">
            <a:avLst/>
          </a:prstGeom>
        </p:spPr>
      </p:pic>
      <p:sp>
        <p:nvSpPr>
          <p:cNvPr id="3" name="Content Placeholder 2"/>
          <p:cNvSpPr txBox="1">
            <a:spLocks/>
          </p:cNvSpPr>
          <p:nvPr/>
        </p:nvSpPr>
        <p:spPr bwMode="auto">
          <a:xfrm>
            <a:off x="1619672" y="1988840"/>
            <a:ext cx="5562600" cy="2133600"/>
          </a:xfrm>
          <a:prstGeom prst="rect">
            <a:avLst/>
          </a:prstGeom>
          <a:effectLst>
            <a:outerShdw blurRad="50800" dist="38100" dir="5400000" algn="t" rotWithShape="0">
              <a:prstClr val="black">
                <a:alpha val="40000"/>
              </a:prstClr>
            </a:outerShdw>
          </a:effectLst>
          <a:scene3d>
            <a:camera prst="perspectiveRelaxedModerately"/>
            <a:lightRig rig="threePt" dir="t"/>
          </a:scene3d>
          <a:extLst/>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lvl1pPr marL="177800" indent="-177800" algn="l" rtl="0" eaLnBrk="1" fontAlgn="base" hangingPunct="1">
              <a:spcBef>
                <a:spcPct val="20000"/>
              </a:spcBef>
              <a:spcAft>
                <a:spcPct val="0"/>
              </a:spcAft>
              <a:defRPr sz="2400">
                <a:solidFill>
                  <a:schemeClr val="dk1"/>
                </a:solidFill>
                <a:latin typeface="+mn-lt"/>
                <a:ea typeface="+mn-ea"/>
                <a:cs typeface="+mn-cs"/>
              </a:defRPr>
            </a:lvl1pPr>
            <a:lvl2pPr marL="635000" indent="-342900" algn="l" rtl="0" eaLnBrk="1" fontAlgn="base" hangingPunct="1">
              <a:spcBef>
                <a:spcPct val="20000"/>
              </a:spcBef>
              <a:spcAft>
                <a:spcPct val="0"/>
              </a:spcAft>
              <a:defRPr sz="2000">
                <a:solidFill>
                  <a:schemeClr val="dk1"/>
                </a:solidFill>
                <a:latin typeface="+mn-lt"/>
                <a:ea typeface="+mn-ea"/>
                <a:cs typeface="+mn-cs"/>
              </a:defRPr>
            </a:lvl2pPr>
            <a:lvl3pPr marL="1143000" indent="-228600" algn="l" rtl="0" eaLnBrk="1" fontAlgn="base" hangingPunct="1">
              <a:spcBef>
                <a:spcPct val="20000"/>
              </a:spcBef>
              <a:spcAft>
                <a:spcPct val="0"/>
              </a:spcAft>
              <a:defRPr sz="2000">
                <a:solidFill>
                  <a:schemeClr val="dk1"/>
                </a:solidFill>
                <a:latin typeface="+mn-lt"/>
                <a:ea typeface="+mn-ea"/>
                <a:cs typeface="+mn-cs"/>
              </a:defRPr>
            </a:lvl3pPr>
            <a:lvl4pPr marL="1600200" indent="-228600" algn="l" rtl="0" eaLnBrk="1" fontAlgn="base" hangingPunct="1">
              <a:spcBef>
                <a:spcPct val="20000"/>
              </a:spcBef>
              <a:spcAft>
                <a:spcPct val="0"/>
              </a:spcAft>
              <a:defRPr sz="2000">
                <a:solidFill>
                  <a:schemeClr val="dk1"/>
                </a:solidFill>
                <a:latin typeface="+mn-lt"/>
                <a:ea typeface="+mn-ea"/>
                <a:cs typeface="+mn-cs"/>
              </a:defRPr>
            </a:lvl4pPr>
            <a:lvl5pPr marL="2057400" indent="-228600" algn="l" rtl="0" eaLnBrk="1" fontAlgn="base" hangingPunct="1">
              <a:spcBef>
                <a:spcPct val="20000"/>
              </a:spcBef>
              <a:spcAft>
                <a:spcPct val="0"/>
              </a:spcAft>
              <a:defRPr sz="2000">
                <a:solidFill>
                  <a:schemeClr val="dk1"/>
                </a:solidFill>
                <a:latin typeface="+mn-lt"/>
                <a:ea typeface="+mn-ea"/>
                <a:cs typeface="+mn-cs"/>
              </a:defRPr>
            </a:lvl5pPr>
            <a:lvl6pPr marL="2514600" indent="-228600" algn="l" rtl="0" eaLnBrk="1" fontAlgn="base" hangingPunct="1">
              <a:spcBef>
                <a:spcPct val="20000"/>
              </a:spcBef>
              <a:spcAft>
                <a:spcPct val="0"/>
              </a:spcAft>
              <a:defRPr sz="2000">
                <a:solidFill>
                  <a:schemeClr val="dk1"/>
                </a:solidFill>
                <a:latin typeface="+mn-lt"/>
                <a:ea typeface="+mn-ea"/>
                <a:cs typeface="+mn-cs"/>
              </a:defRPr>
            </a:lvl6pPr>
            <a:lvl7pPr marL="2971800" indent="-228600" algn="l" rtl="0" eaLnBrk="1" fontAlgn="base" hangingPunct="1">
              <a:spcBef>
                <a:spcPct val="20000"/>
              </a:spcBef>
              <a:spcAft>
                <a:spcPct val="0"/>
              </a:spcAft>
              <a:defRPr sz="2000">
                <a:solidFill>
                  <a:schemeClr val="dk1"/>
                </a:solidFill>
                <a:latin typeface="+mn-lt"/>
                <a:ea typeface="+mn-ea"/>
                <a:cs typeface="+mn-cs"/>
              </a:defRPr>
            </a:lvl7pPr>
            <a:lvl8pPr marL="3429000" indent="-228600" algn="l" rtl="0" eaLnBrk="1" fontAlgn="base" hangingPunct="1">
              <a:spcBef>
                <a:spcPct val="20000"/>
              </a:spcBef>
              <a:spcAft>
                <a:spcPct val="0"/>
              </a:spcAft>
              <a:defRPr sz="2000">
                <a:solidFill>
                  <a:schemeClr val="dk1"/>
                </a:solidFill>
                <a:latin typeface="+mn-lt"/>
                <a:ea typeface="+mn-ea"/>
                <a:cs typeface="+mn-cs"/>
              </a:defRPr>
            </a:lvl8pPr>
            <a:lvl9pPr marL="3886200" indent="-228600" algn="l" rtl="0" eaLnBrk="1" fontAlgn="base" hangingPunct="1">
              <a:spcBef>
                <a:spcPct val="20000"/>
              </a:spcBef>
              <a:spcAft>
                <a:spcPct val="0"/>
              </a:spcAft>
              <a:defRPr sz="2000">
                <a:solidFill>
                  <a:schemeClr val="dk1"/>
                </a:solidFill>
                <a:latin typeface="+mn-lt"/>
                <a:ea typeface="+mn-ea"/>
                <a:cs typeface="+mn-cs"/>
              </a:defRPr>
            </a:lvl9pPr>
          </a:lstStyle>
          <a:p>
            <a:pPr algn="ctr"/>
            <a:endParaRPr lang="fr-FR" kern="0" dirty="0" smtClean="0"/>
          </a:p>
          <a:p>
            <a:pPr algn="ctr"/>
            <a:endParaRPr lang="fr-FR" kern="0" dirty="0" smtClean="0"/>
          </a:p>
          <a:p>
            <a:pPr algn="ctr"/>
            <a:r>
              <a:rPr lang="fr-FR" b="1" kern="0" dirty="0" smtClean="0"/>
              <a:t>MERCI DE VOTRE ATTENTION</a:t>
            </a:r>
            <a:endParaRPr lang="fr-FR" b="1" kern="0" dirty="0"/>
          </a:p>
        </p:txBody>
      </p:sp>
      <p:sp>
        <p:nvSpPr>
          <p:cNvPr id="4" name="Rectangle 8">
            <a:extLst>
              <a:ext uri="{FF2B5EF4-FFF2-40B4-BE49-F238E27FC236}">
                <a16:creationId xmlns:a16="http://schemas.microsoft.com/office/drawing/2014/main" xmlns="" id="{AA6076FF-8914-401D-A0BB-93022184E002}"/>
              </a:ext>
            </a:extLst>
          </p:cNvPr>
          <p:cNvSpPr>
            <a:spLocks noGrp="1"/>
          </p:cNvSpPr>
          <p:nvPr>
            <p:ph type="title"/>
          </p:nvPr>
        </p:nvSpPr>
        <p:spPr>
          <a:xfrm>
            <a:off x="457200" y="381000"/>
            <a:ext cx="5698976" cy="369332"/>
          </a:xfrm>
          <a:prstGeom prst="rect">
            <a:avLst/>
          </a:prstGeom>
          <a:noFill/>
          <a:ln cap="flat">
            <a:noFill/>
            <a:prstDash val="solid"/>
          </a:ln>
        </p:spPr>
        <p:txBody>
          <a:bodyPr vert="horz" wrap="square" lIns="91440" tIns="45720" rIns="91440" bIns="45720" anchor="t" anchorCtr="1" compatLnSpc="1">
            <a:sp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fr-FR" sz="1800" b="1" i="0" u="none" strike="noStrike" kern="1200" cap="none" spc="0" baseline="0" dirty="0">
                <a:solidFill>
                  <a:srgbClr val="000000"/>
                </a:solidFill>
                <a:uFillTx/>
                <a:latin typeface="Bookman Old Style" pitchFamily="18"/>
              </a:rPr>
              <a:t>Ministère de l’Economie et </a:t>
            </a:r>
            <a:r>
              <a:rPr lang="fr-FR" sz="1800" b="1" i="0" u="none" strike="noStrike" kern="1200" cap="none" spc="0" baseline="0" dirty="0" smtClean="0">
                <a:solidFill>
                  <a:srgbClr val="000000"/>
                </a:solidFill>
                <a:uFillTx/>
                <a:latin typeface="Bookman Old Style" pitchFamily="18"/>
              </a:rPr>
              <a:t>de la Relance</a:t>
            </a:r>
            <a:endParaRPr lang="fr-FR" sz="1800" b="1" i="0" u="none" strike="noStrike" kern="1200" cap="none" spc="0" baseline="0" dirty="0">
              <a:solidFill>
                <a:srgbClr val="000000"/>
              </a:solidFill>
              <a:uFillTx/>
              <a:latin typeface="Bookman Old Style" pitchFamily="18"/>
            </a:endParaRPr>
          </a:p>
        </p:txBody>
      </p:sp>
      <p:pic>
        <p:nvPicPr>
          <p:cNvPr id="5" name="Image 4">
            <a:extLst>
              <a:ext uri="{FF2B5EF4-FFF2-40B4-BE49-F238E27FC236}">
                <a16:creationId xmlns:a16="http://schemas.microsoft.com/office/drawing/2014/main" xmlns="" id="{DB19AE32-00AA-4995-95EB-0BE90C9AB2D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923928" y="4725144"/>
            <a:ext cx="1447800" cy="1219200"/>
          </a:xfrm>
          <a:prstGeom prst="rect">
            <a:avLst/>
          </a:prstGeom>
        </p:spPr>
      </p:pic>
    </p:spTree>
    <p:extLst>
      <p:ext uri="{BB962C8B-B14F-4D97-AF65-F5344CB8AC3E}">
        <p14:creationId xmlns:p14="http://schemas.microsoft.com/office/powerpoint/2010/main" val="24416704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l"/>
            <a:r>
              <a:rPr lang="fr-FR" sz="2000" dirty="0" smtClean="0">
                <a:latin typeface="Arial" panose="020B0604020202020204" pitchFamily="34" charset="0"/>
                <a:cs typeface="Arial" panose="020B0604020202020204" pitchFamily="34" charset="0"/>
              </a:rPr>
              <a:t>Présentation du Système Statistique National (SSN)</a:t>
            </a:r>
            <a:endParaRPr lang="en-US" sz="2000" dirty="0">
              <a:latin typeface="Arial" panose="020B0604020202020204" pitchFamily="34" charset="0"/>
              <a:cs typeface="Arial" panose="020B0604020202020204" pitchFamily="34" charset="0"/>
            </a:endParaRPr>
          </a:p>
        </p:txBody>
      </p:sp>
      <p:sp>
        <p:nvSpPr>
          <p:cNvPr id="3" name="Espace réservé du contenu 2"/>
          <p:cNvSpPr>
            <a:spLocks noGrp="1"/>
          </p:cNvSpPr>
          <p:nvPr>
            <p:ph idx="1"/>
          </p:nvPr>
        </p:nvSpPr>
        <p:spPr/>
        <p:txBody>
          <a:bodyPr>
            <a:noAutofit/>
          </a:bodyPr>
          <a:lstStyle/>
          <a:p>
            <a:r>
              <a:rPr lang="fr-FR" sz="2000" dirty="0">
                <a:latin typeface="Arial" panose="020B0604020202020204" pitchFamily="34" charset="0"/>
                <a:cs typeface="Arial" panose="020B0604020202020204" pitchFamily="34" charset="0"/>
              </a:rPr>
              <a:t>Le Système Statistique National (SSN) du Gabon est composé de l’ensemble des services et organismes publics et parapublics qui produisent et diffusent des données statistiques</a:t>
            </a:r>
            <a:r>
              <a:rPr lang="fr-FR" sz="2000" dirty="0" smtClean="0">
                <a:latin typeface="Arial" panose="020B0604020202020204" pitchFamily="34" charset="0"/>
                <a:cs typeface="Arial" panose="020B0604020202020204" pitchFamily="34" charset="0"/>
              </a:rPr>
              <a:t>.</a:t>
            </a:r>
          </a:p>
          <a:p>
            <a:pPr marL="0" indent="0">
              <a:buNone/>
            </a:pPr>
            <a:r>
              <a:rPr lang="fr-FR" sz="2000" dirty="0" smtClean="0">
                <a:latin typeface="Arial" panose="020B0604020202020204" pitchFamily="34" charset="0"/>
                <a:cs typeface="Arial" panose="020B0604020202020204" pitchFamily="34" charset="0"/>
              </a:rPr>
              <a:t> </a:t>
            </a:r>
            <a:endParaRPr lang="x-none" sz="2000" dirty="0">
              <a:latin typeface="Arial" panose="020B0604020202020204" pitchFamily="34" charset="0"/>
              <a:cs typeface="Arial" panose="020B0604020202020204" pitchFamily="34" charset="0"/>
            </a:endParaRPr>
          </a:p>
          <a:p>
            <a:r>
              <a:rPr lang="fr-FR" sz="2000" dirty="0">
                <a:latin typeface="Arial" panose="020B0604020202020204" pitchFamily="34" charset="0"/>
                <a:cs typeface="Arial" panose="020B0604020202020204" pitchFamily="34" charset="0"/>
              </a:rPr>
              <a:t>L’activité statistique au Gabon est régie par la Loi n° 0015/2014 portant institution et organisation du Système Statistique National.</a:t>
            </a: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800340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395536" y="260648"/>
            <a:ext cx="8208912" cy="400110"/>
          </a:xfrm>
          <a:prstGeom prst="rect">
            <a:avLst/>
          </a:prstGeom>
          <a:noFill/>
        </p:spPr>
        <p:txBody>
          <a:bodyPr wrap="square" rtlCol="0">
            <a:spAutoFit/>
          </a:bodyPr>
          <a:lstStyle/>
          <a:p>
            <a:r>
              <a:rPr lang="fr-FR" sz="2000" b="1" dirty="0">
                <a:latin typeface="Arial" panose="020B0604020202020204" pitchFamily="34" charset="0"/>
                <a:cs typeface="Arial" panose="020B0604020202020204" pitchFamily="34" charset="0"/>
              </a:rPr>
              <a:t>Objectifs de la feuille de route </a:t>
            </a:r>
            <a:endParaRPr lang="fr-FR" sz="2000" dirty="0">
              <a:latin typeface="Arial" panose="020B0604020202020204" pitchFamily="34" charset="0"/>
              <a:cs typeface="Arial" panose="020B0604020202020204" pitchFamily="34" charset="0"/>
            </a:endParaRPr>
          </a:p>
        </p:txBody>
      </p:sp>
      <p:sp>
        <p:nvSpPr>
          <p:cNvPr id="4" name="ZoneTexte 3"/>
          <p:cNvSpPr txBox="1"/>
          <p:nvPr/>
        </p:nvSpPr>
        <p:spPr>
          <a:xfrm>
            <a:off x="395536" y="1124744"/>
            <a:ext cx="8352928" cy="3754874"/>
          </a:xfrm>
          <a:prstGeom prst="rect">
            <a:avLst/>
          </a:prstGeom>
          <a:noFill/>
        </p:spPr>
        <p:txBody>
          <a:bodyPr wrap="square" rtlCol="0">
            <a:spAutoFit/>
          </a:bodyPr>
          <a:lstStyle/>
          <a:p>
            <a:pPr algn="just"/>
            <a:r>
              <a:rPr lang="fr-FR" sz="2000" b="1" dirty="0">
                <a:latin typeface="Arial" panose="020B0604020202020204" pitchFamily="34" charset="0"/>
                <a:cs typeface="Arial" panose="020B0604020202020204" pitchFamily="34" charset="0"/>
              </a:rPr>
              <a:t>Objectif général </a:t>
            </a:r>
            <a:endParaRPr lang="fr-FR" sz="2000" b="1" dirty="0" smtClean="0">
              <a:latin typeface="Arial" panose="020B0604020202020204" pitchFamily="34" charset="0"/>
              <a:cs typeface="Arial" panose="020B0604020202020204" pitchFamily="34" charset="0"/>
            </a:endParaRPr>
          </a:p>
          <a:p>
            <a:pPr algn="just"/>
            <a:endParaRPr lang="fr-FR" sz="2000" b="1" dirty="0">
              <a:latin typeface="Arial" panose="020B0604020202020204" pitchFamily="34" charset="0"/>
              <a:cs typeface="Arial" panose="020B0604020202020204" pitchFamily="34" charset="0"/>
            </a:endParaRPr>
          </a:p>
          <a:p>
            <a:pPr algn="just"/>
            <a:r>
              <a:rPr lang="fr-FR" sz="2000" dirty="0">
                <a:latin typeface="Arial" panose="020B0604020202020204" pitchFamily="34" charset="0"/>
                <a:cs typeface="Arial" panose="020B0604020202020204" pitchFamily="34" charset="0"/>
              </a:rPr>
              <a:t>La </a:t>
            </a:r>
            <a:r>
              <a:rPr lang="fr-FR" sz="2000" dirty="0" smtClean="0">
                <a:latin typeface="Arial" panose="020B0604020202020204" pitchFamily="34" charset="0"/>
                <a:cs typeface="Arial" panose="020B0604020202020204" pitchFamily="34" charset="0"/>
              </a:rPr>
              <a:t>feuille </a:t>
            </a:r>
            <a:r>
              <a:rPr lang="fr-FR" sz="2000" dirty="0">
                <a:latin typeface="Arial" panose="020B0604020202020204" pitchFamily="34" charset="0"/>
                <a:cs typeface="Arial" panose="020B0604020202020204" pitchFamily="34" charset="0"/>
              </a:rPr>
              <a:t>de </a:t>
            </a:r>
            <a:r>
              <a:rPr lang="fr-FR" sz="2000" dirty="0" smtClean="0">
                <a:latin typeface="Arial" panose="020B0604020202020204" pitchFamily="34" charset="0"/>
                <a:cs typeface="Arial" panose="020B0604020202020204" pitchFamily="34" charset="0"/>
              </a:rPr>
              <a:t>route de la SNDS-II </a:t>
            </a:r>
            <a:r>
              <a:rPr lang="fr-FR" sz="2000" dirty="0">
                <a:latin typeface="Arial" panose="020B0604020202020204" pitchFamily="34" charset="0"/>
                <a:cs typeface="Arial" panose="020B0604020202020204" pitchFamily="34" charset="0"/>
              </a:rPr>
              <a:t>vise à établir un cadre cohérent et transparent pour l’élaboration de la </a:t>
            </a:r>
            <a:r>
              <a:rPr lang="fr-FR" sz="2000" dirty="0" smtClean="0">
                <a:latin typeface="Arial" panose="020B0604020202020204" pitchFamily="34" charset="0"/>
                <a:cs typeface="Arial" panose="020B0604020202020204" pitchFamily="34" charset="0"/>
              </a:rPr>
              <a:t>Stratégie 2022-2026 qui </a:t>
            </a:r>
            <a:r>
              <a:rPr lang="fr-FR" sz="2000" dirty="0">
                <a:latin typeface="Arial" panose="020B0604020202020204" pitchFamily="34" charset="0"/>
                <a:cs typeface="Arial" panose="020B0604020202020204" pitchFamily="34" charset="0"/>
              </a:rPr>
              <a:t>devra être admise par tous les acteurs du SSN et les partenaires techniques et financiers (PTF) comme cadre de référence pour l’établissement des statistiques au cours de la période </a:t>
            </a:r>
            <a:r>
              <a:rPr lang="fr-FR" sz="2000" dirty="0" smtClean="0">
                <a:latin typeface="Arial" panose="020B0604020202020204" pitchFamily="34" charset="0"/>
                <a:cs typeface="Arial" panose="020B0604020202020204" pitchFamily="34" charset="0"/>
              </a:rPr>
              <a:t>2022-2026.</a:t>
            </a:r>
            <a:endParaRPr lang="fr-FR" sz="2000" dirty="0">
              <a:latin typeface="Arial" panose="020B0604020202020204" pitchFamily="34" charset="0"/>
              <a:cs typeface="Arial" panose="020B0604020202020204" pitchFamily="34" charset="0"/>
            </a:endParaRPr>
          </a:p>
          <a:p>
            <a:pPr algn="just"/>
            <a:endParaRPr lang="fr-FR" sz="2000" dirty="0" smtClean="0">
              <a:latin typeface="Arial" panose="020B0604020202020204" pitchFamily="34" charset="0"/>
              <a:cs typeface="Arial" panose="020B0604020202020204" pitchFamily="34" charset="0"/>
            </a:endParaRPr>
          </a:p>
          <a:p>
            <a:pPr algn="just"/>
            <a:r>
              <a:rPr lang="fr-FR" sz="2000" dirty="0" smtClean="0">
                <a:latin typeface="Arial" panose="020B0604020202020204" pitchFamily="34" charset="0"/>
                <a:cs typeface="Arial" panose="020B0604020202020204" pitchFamily="34" charset="0"/>
              </a:rPr>
              <a:t>L’objectif </a:t>
            </a:r>
            <a:r>
              <a:rPr lang="fr-FR" sz="2000" dirty="0">
                <a:latin typeface="Arial" panose="020B0604020202020204" pitchFamily="34" charset="0"/>
                <a:cs typeface="Arial" panose="020B0604020202020204" pitchFamily="34" charset="0"/>
              </a:rPr>
              <a:t>général est de réunir les conditions requises aux niveaux institutionnel, technique et financier pour le processus d’élaboration et d’adoption de la SNDS-II.</a:t>
            </a:r>
          </a:p>
          <a:p>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oneTexte 14"/>
          <p:cNvSpPr txBox="1"/>
          <p:nvPr/>
        </p:nvSpPr>
        <p:spPr>
          <a:xfrm>
            <a:off x="251520" y="116632"/>
            <a:ext cx="8892480" cy="6601807"/>
          </a:xfrm>
          <a:prstGeom prst="rect">
            <a:avLst/>
          </a:prstGeom>
          <a:noFill/>
        </p:spPr>
        <p:txBody>
          <a:bodyPr wrap="square" rtlCol="0">
            <a:spAutoFit/>
          </a:bodyPr>
          <a:lstStyle/>
          <a:p>
            <a:r>
              <a:rPr lang="fr-FR" sz="2000" b="1" dirty="0">
                <a:latin typeface="Arial" panose="020B0604020202020204" pitchFamily="34" charset="0"/>
                <a:cs typeface="Arial" panose="020B0604020202020204" pitchFamily="34" charset="0"/>
              </a:rPr>
              <a:t>Objectifs spécifiques </a:t>
            </a:r>
            <a:endParaRPr lang="fr-FR" sz="2000" b="1" dirty="0" smtClean="0">
              <a:latin typeface="Arial" panose="020B0604020202020204" pitchFamily="34" charset="0"/>
              <a:cs typeface="Arial" panose="020B0604020202020204" pitchFamily="34" charset="0"/>
            </a:endParaRPr>
          </a:p>
          <a:p>
            <a:endParaRPr lang="fr-FR" sz="1100" b="1" dirty="0" smtClean="0">
              <a:latin typeface="Arial" panose="020B0604020202020204" pitchFamily="34" charset="0"/>
              <a:cs typeface="Arial" panose="020B0604020202020204" pitchFamily="34" charset="0"/>
            </a:endParaRPr>
          </a:p>
          <a:p>
            <a:pPr algn="just"/>
            <a:r>
              <a:rPr lang="fr-FR" sz="2000" dirty="0" smtClean="0">
                <a:latin typeface="Arial" panose="020B0604020202020204" pitchFamily="34" charset="0"/>
                <a:cs typeface="Arial" panose="020B0604020202020204" pitchFamily="34" charset="0"/>
              </a:rPr>
              <a:t>De </a:t>
            </a:r>
            <a:r>
              <a:rPr lang="fr-FR" sz="2000" dirty="0">
                <a:latin typeface="Arial" panose="020B0604020202020204" pitchFamily="34" charset="0"/>
                <a:cs typeface="Arial" panose="020B0604020202020204" pitchFamily="34" charset="0"/>
              </a:rPr>
              <a:t>façon spécifique, les objectifs visés sont : </a:t>
            </a:r>
            <a:endParaRPr lang="fr-FR" sz="2000" dirty="0" smtClean="0">
              <a:latin typeface="Arial" panose="020B0604020202020204" pitchFamily="34" charset="0"/>
              <a:cs typeface="Arial" panose="020B0604020202020204" pitchFamily="34" charset="0"/>
            </a:endParaRPr>
          </a:p>
          <a:p>
            <a:pPr algn="just"/>
            <a:endParaRPr lang="fr-FR" sz="2000" dirty="0">
              <a:latin typeface="Arial" panose="020B0604020202020204" pitchFamily="34" charset="0"/>
              <a:cs typeface="Arial" panose="020B0604020202020204" pitchFamily="34" charset="0"/>
            </a:endParaRPr>
          </a:p>
          <a:p>
            <a:pPr marL="342900" lvl="0" indent="-342900" algn="just">
              <a:buFontTx/>
              <a:buChar char="-"/>
            </a:pPr>
            <a:r>
              <a:rPr lang="fr-FR" sz="2000" dirty="0" smtClean="0">
                <a:latin typeface="Arial" panose="020B0604020202020204" pitchFamily="34" charset="0"/>
                <a:cs typeface="Arial" panose="020B0604020202020204" pitchFamily="34" charset="0"/>
              </a:rPr>
              <a:t>obtenir </a:t>
            </a:r>
            <a:r>
              <a:rPr lang="fr-FR" sz="2000" dirty="0">
                <a:latin typeface="Arial" panose="020B0604020202020204" pitchFamily="34" charset="0"/>
                <a:cs typeface="Arial" panose="020B0604020202020204" pitchFamily="34" charset="0"/>
              </a:rPr>
              <a:t>le soutien et l’engagement politique et des PTF au </a:t>
            </a:r>
            <a:r>
              <a:rPr lang="fr-FR" sz="2000" dirty="0" smtClean="0">
                <a:latin typeface="Arial" panose="020B0604020202020204" pitchFamily="34" charset="0"/>
                <a:cs typeface="Arial" panose="020B0604020202020204" pitchFamily="34" charset="0"/>
              </a:rPr>
              <a:t>processus;</a:t>
            </a:r>
          </a:p>
          <a:p>
            <a:pPr marL="342900" lvl="0" indent="-342900" algn="just">
              <a:buFontTx/>
              <a:buChar char="-"/>
            </a:pPr>
            <a:endParaRPr lang="fr-FR" sz="2000" dirty="0">
              <a:latin typeface="Arial" panose="020B0604020202020204" pitchFamily="34" charset="0"/>
              <a:cs typeface="Arial" panose="020B0604020202020204" pitchFamily="34" charset="0"/>
            </a:endParaRPr>
          </a:p>
          <a:p>
            <a:pPr marL="342900" lvl="0" indent="-342900" algn="just">
              <a:buFontTx/>
              <a:buChar char="-"/>
            </a:pPr>
            <a:r>
              <a:rPr lang="fr-FR" sz="2000" dirty="0" smtClean="0">
                <a:latin typeface="Arial" panose="020B0604020202020204" pitchFamily="34" charset="0"/>
                <a:cs typeface="Arial" panose="020B0604020202020204" pitchFamily="34" charset="0"/>
              </a:rPr>
              <a:t>définir </a:t>
            </a:r>
            <a:r>
              <a:rPr lang="fr-FR" sz="2000" dirty="0">
                <a:latin typeface="Arial" panose="020B0604020202020204" pitchFamily="34" charset="0"/>
                <a:cs typeface="Arial" panose="020B0604020202020204" pitchFamily="34" charset="0"/>
              </a:rPr>
              <a:t>les mécanismes d’une participation inclusive de tous les acteurs du SSN dans l’élaboration de la SNDS-II ; </a:t>
            </a:r>
            <a:endParaRPr lang="fr-FR" sz="2000" dirty="0" smtClean="0">
              <a:latin typeface="Arial" panose="020B0604020202020204" pitchFamily="34" charset="0"/>
              <a:cs typeface="Arial" panose="020B0604020202020204" pitchFamily="34" charset="0"/>
            </a:endParaRPr>
          </a:p>
          <a:p>
            <a:pPr marL="342900" lvl="0" indent="-342900" algn="just">
              <a:buFontTx/>
              <a:buChar char="-"/>
            </a:pPr>
            <a:endParaRPr lang="fr-FR" sz="2000" dirty="0">
              <a:latin typeface="Arial" panose="020B0604020202020204" pitchFamily="34" charset="0"/>
              <a:cs typeface="Arial" panose="020B0604020202020204" pitchFamily="34" charset="0"/>
            </a:endParaRPr>
          </a:p>
          <a:p>
            <a:pPr marL="342900" lvl="0" indent="-342900" algn="just">
              <a:buFontTx/>
              <a:buChar char="-"/>
            </a:pPr>
            <a:r>
              <a:rPr lang="fr-FR" sz="2000" dirty="0" smtClean="0">
                <a:latin typeface="Arial" panose="020B0604020202020204" pitchFamily="34" charset="0"/>
                <a:cs typeface="Arial" panose="020B0604020202020204" pitchFamily="34" charset="0"/>
              </a:rPr>
              <a:t>définir </a:t>
            </a:r>
            <a:r>
              <a:rPr lang="fr-FR" sz="2000" dirty="0">
                <a:latin typeface="Arial" panose="020B0604020202020204" pitchFamily="34" charset="0"/>
                <a:cs typeface="Arial" panose="020B0604020202020204" pitchFamily="34" charset="0"/>
              </a:rPr>
              <a:t>le dispositif organisationnel (avec une répartition claire des tâches) à mettre en place pour l’élaboration et la validation de la SNDS-II </a:t>
            </a:r>
            <a:r>
              <a:rPr lang="fr-FR" sz="2000" dirty="0" smtClean="0">
                <a:latin typeface="Arial" panose="020B0604020202020204" pitchFamily="34" charset="0"/>
                <a:cs typeface="Arial" panose="020B0604020202020204" pitchFamily="34" charset="0"/>
              </a:rPr>
              <a:t>;</a:t>
            </a:r>
          </a:p>
          <a:p>
            <a:pPr marL="342900" lvl="0" indent="-342900" algn="just">
              <a:buFontTx/>
              <a:buChar char="-"/>
            </a:pPr>
            <a:endParaRPr lang="fr-FR" sz="2000" dirty="0">
              <a:latin typeface="Arial" panose="020B0604020202020204" pitchFamily="34" charset="0"/>
              <a:cs typeface="Arial" panose="020B0604020202020204" pitchFamily="34" charset="0"/>
            </a:endParaRPr>
          </a:p>
          <a:p>
            <a:pPr marL="342900" lvl="0" indent="-342900" algn="just">
              <a:buFontTx/>
              <a:buChar char="-"/>
            </a:pPr>
            <a:r>
              <a:rPr lang="fr-FR" sz="2000" dirty="0" smtClean="0">
                <a:latin typeface="Arial" panose="020B0604020202020204" pitchFamily="34" charset="0"/>
                <a:cs typeface="Arial" panose="020B0604020202020204" pitchFamily="34" charset="0"/>
              </a:rPr>
              <a:t>estimer </a:t>
            </a:r>
            <a:r>
              <a:rPr lang="fr-FR" sz="2000" dirty="0">
                <a:latin typeface="Arial" panose="020B0604020202020204" pitchFamily="34" charset="0"/>
                <a:cs typeface="Arial" panose="020B0604020202020204" pitchFamily="34" charset="0"/>
              </a:rPr>
              <a:t>les ressources humaines nécessaires à la conduite du processus </a:t>
            </a:r>
            <a:r>
              <a:rPr lang="fr-FR" sz="2000" dirty="0" smtClean="0">
                <a:latin typeface="Arial" panose="020B0604020202020204" pitchFamily="34" charset="0"/>
                <a:cs typeface="Arial" panose="020B0604020202020204" pitchFamily="34" charset="0"/>
              </a:rPr>
              <a:t>;</a:t>
            </a:r>
          </a:p>
          <a:p>
            <a:pPr marL="342900" lvl="0" indent="-342900" algn="just">
              <a:buFontTx/>
              <a:buChar char="-"/>
            </a:pPr>
            <a:endParaRPr lang="fr-FR" sz="2000" dirty="0">
              <a:latin typeface="Arial" panose="020B0604020202020204" pitchFamily="34" charset="0"/>
              <a:cs typeface="Arial" panose="020B0604020202020204" pitchFamily="34" charset="0"/>
            </a:endParaRPr>
          </a:p>
          <a:p>
            <a:pPr marL="342900" lvl="0" indent="-342900" algn="just">
              <a:buFontTx/>
              <a:buChar char="-"/>
            </a:pPr>
            <a:r>
              <a:rPr lang="fr-FR" sz="2000" dirty="0" smtClean="0">
                <a:latin typeface="Arial" panose="020B0604020202020204" pitchFamily="34" charset="0"/>
                <a:cs typeface="Arial" panose="020B0604020202020204" pitchFamily="34" charset="0"/>
              </a:rPr>
              <a:t>évaluer </a:t>
            </a:r>
            <a:r>
              <a:rPr lang="fr-FR" sz="2000" dirty="0">
                <a:latin typeface="Arial" panose="020B0604020202020204" pitchFamily="34" charset="0"/>
                <a:cs typeface="Arial" panose="020B0604020202020204" pitchFamily="34" charset="0"/>
              </a:rPr>
              <a:t>le budget prévisionnel pour l’élaboration de la SNDS-II et identifier les sources de </a:t>
            </a:r>
            <a:r>
              <a:rPr lang="fr-FR" sz="2000" dirty="0" smtClean="0">
                <a:latin typeface="Arial" panose="020B0604020202020204" pitchFamily="34" charset="0"/>
                <a:cs typeface="Arial" panose="020B0604020202020204" pitchFamily="34" charset="0"/>
              </a:rPr>
              <a:t>financement;</a:t>
            </a:r>
          </a:p>
          <a:p>
            <a:pPr marL="342900" lvl="0" indent="-342900" algn="just">
              <a:buFontTx/>
              <a:buChar char="-"/>
            </a:pPr>
            <a:endParaRPr lang="fr-FR" sz="2000" dirty="0">
              <a:latin typeface="Arial" panose="020B0604020202020204" pitchFamily="34" charset="0"/>
              <a:cs typeface="Arial" panose="020B0604020202020204" pitchFamily="34" charset="0"/>
            </a:endParaRPr>
          </a:p>
          <a:p>
            <a:pPr algn="just"/>
            <a:endParaRPr lang="fr-FR" sz="2000" dirty="0" smtClean="0">
              <a:latin typeface="Arial" panose="020B0604020202020204" pitchFamily="34" charset="0"/>
              <a:cs typeface="Arial" panose="020B0604020202020204" pitchFamily="34" charset="0"/>
            </a:endParaRPr>
          </a:p>
          <a:p>
            <a:endParaRPr lang="fr-FR" sz="2400" dirty="0"/>
          </a:p>
          <a:p>
            <a:endParaRPr lang="fr-FR" sz="2400" dirty="0" smtClean="0"/>
          </a:p>
          <a:p>
            <a:pPr algn="just"/>
            <a:endParaRPr lang="fr-FR" sz="2400" dirty="0"/>
          </a:p>
        </p:txBody>
      </p:sp>
    </p:spTree>
    <p:extLst>
      <p:ext uri="{BB962C8B-B14F-4D97-AF65-F5344CB8AC3E}">
        <p14:creationId xmlns:p14="http://schemas.microsoft.com/office/powerpoint/2010/main" val="37585120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50106"/>
          </a:xfrm>
        </p:spPr>
        <p:txBody>
          <a:bodyPr>
            <a:normAutofit fontScale="90000"/>
          </a:bodyPr>
          <a:lstStyle/>
          <a:p>
            <a:pPr lvl="0" algn="l">
              <a:spcBef>
                <a:spcPts val="0"/>
              </a:spcBef>
            </a:pPr>
            <a:r>
              <a:rPr lang="fr-FR" sz="2000" b="1" dirty="0" smtClean="0">
                <a:solidFill>
                  <a:prstClr val="black"/>
                </a:solidFill>
                <a:latin typeface="Arial" panose="020B0604020202020204" pitchFamily="34" charset="0"/>
                <a:ea typeface="+mn-ea"/>
                <a:cs typeface="Arial" panose="020B0604020202020204" pitchFamily="34" charset="0"/>
              </a:rPr>
              <a:t/>
            </a:r>
            <a:br>
              <a:rPr lang="fr-FR" sz="2000" b="1" dirty="0" smtClean="0">
                <a:solidFill>
                  <a:prstClr val="black"/>
                </a:solidFill>
                <a:latin typeface="Arial" panose="020B0604020202020204" pitchFamily="34" charset="0"/>
                <a:ea typeface="+mn-ea"/>
                <a:cs typeface="Arial" panose="020B0604020202020204" pitchFamily="34" charset="0"/>
              </a:rPr>
            </a:br>
            <a:r>
              <a:rPr lang="fr-FR" sz="2000" b="1" dirty="0">
                <a:solidFill>
                  <a:prstClr val="black"/>
                </a:solidFill>
                <a:latin typeface="Arial" panose="020B0604020202020204" pitchFamily="34" charset="0"/>
                <a:ea typeface="+mn-ea"/>
                <a:cs typeface="Arial" panose="020B0604020202020204" pitchFamily="34" charset="0"/>
              </a:rPr>
              <a:t/>
            </a:r>
            <a:br>
              <a:rPr lang="fr-FR" sz="2000" b="1" dirty="0">
                <a:solidFill>
                  <a:prstClr val="black"/>
                </a:solidFill>
                <a:latin typeface="Arial" panose="020B0604020202020204" pitchFamily="34" charset="0"/>
                <a:ea typeface="+mn-ea"/>
                <a:cs typeface="Arial" panose="020B0604020202020204" pitchFamily="34" charset="0"/>
              </a:rPr>
            </a:br>
            <a:r>
              <a:rPr lang="fr-FR" sz="2000" b="1" dirty="0" smtClean="0">
                <a:solidFill>
                  <a:prstClr val="black"/>
                </a:solidFill>
                <a:latin typeface="Arial" panose="020B0604020202020204" pitchFamily="34" charset="0"/>
                <a:ea typeface="+mn-ea"/>
                <a:cs typeface="Arial" panose="020B0604020202020204" pitchFamily="34" charset="0"/>
              </a:rPr>
              <a:t/>
            </a:r>
            <a:br>
              <a:rPr lang="fr-FR" sz="2000" b="1" dirty="0" smtClean="0">
                <a:solidFill>
                  <a:prstClr val="black"/>
                </a:solidFill>
                <a:latin typeface="Arial" panose="020B0604020202020204" pitchFamily="34" charset="0"/>
                <a:ea typeface="+mn-ea"/>
                <a:cs typeface="Arial" panose="020B0604020202020204" pitchFamily="34" charset="0"/>
              </a:rPr>
            </a:br>
            <a:r>
              <a:rPr lang="fr-FR" sz="2000" b="1" dirty="0">
                <a:solidFill>
                  <a:prstClr val="black"/>
                </a:solidFill>
                <a:latin typeface="Arial" panose="020B0604020202020204" pitchFamily="34" charset="0"/>
                <a:ea typeface="+mn-ea"/>
                <a:cs typeface="Arial" panose="020B0604020202020204" pitchFamily="34" charset="0"/>
              </a:rPr>
              <a:t/>
            </a:r>
            <a:br>
              <a:rPr lang="fr-FR" sz="2000" b="1" dirty="0">
                <a:solidFill>
                  <a:prstClr val="black"/>
                </a:solidFill>
                <a:latin typeface="Arial" panose="020B0604020202020204" pitchFamily="34" charset="0"/>
                <a:ea typeface="+mn-ea"/>
                <a:cs typeface="Arial" panose="020B0604020202020204" pitchFamily="34" charset="0"/>
              </a:rPr>
            </a:br>
            <a:r>
              <a:rPr lang="fr-FR" sz="2000" b="1" dirty="0" smtClean="0">
                <a:solidFill>
                  <a:prstClr val="black"/>
                </a:solidFill>
                <a:latin typeface="Arial" panose="020B0604020202020204" pitchFamily="34" charset="0"/>
                <a:ea typeface="+mn-ea"/>
                <a:cs typeface="Arial" panose="020B0604020202020204" pitchFamily="34" charset="0"/>
              </a:rPr>
              <a:t>Objectifs </a:t>
            </a:r>
            <a:r>
              <a:rPr lang="fr-FR" sz="2000" b="1" dirty="0">
                <a:solidFill>
                  <a:prstClr val="black"/>
                </a:solidFill>
                <a:latin typeface="Arial" panose="020B0604020202020204" pitchFamily="34" charset="0"/>
                <a:ea typeface="+mn-ea"/>
                <a:cs typeface="Arial" panose="020B0604020202020204" pitchFamily="34" charset="0"/>
              </a:rPr>
              <a:t>spécifiques </a:t>
            </a:r>
            <a:br>
              <a:rPr lang="fr-FR" sz="2000" b="1" dirty="0">
                <a:solidFill>
                  <a:prstClr val="black"/>
                </a:solidFill>
                <a:latin typeface="Arial" panose="020B0604020202020204" pitchFamily="34" charset="0"/>
                <a:ea typeface="+mn-ea"/>
                <a:cs typeface="Arial" panose="020B0604020202020204" pitchFamily="34" charset="0"/>
              </a:rPr>
            </a:br>
            <a:r>
              <a:rPr lang="fr-FR" b="1" dirty="0">
                <a:latin typeface="Arial" panose="020B0604020202020204" pitchFamily="34" charset="0"/>
                <a:cs typeface="Arial" panose="020B0604020202020204" pitchFamily="34" charset="0"/>
              </a:rPr>
              <a:t/>
            </a:r>
            <a:br>
              <a:rPr lang="fr-FR" b="1" dirty="0">
                <a:latin typeface="Arial" panose="020B0604020202020204" pitchFamily="34" charset="0"/>
                <a:cs typeface="Arial" panose="020B0604020202020204" pitchFamily="34" charset="0"/>
              </a:rPr>
            </a:br>
            <a:endParaRPr lang="en-US" dirty="0"/>
          </a:p>
        </p:txBody>
      </p:sp>
      <p:sp>
        <p:nvSpPr>
          <p:cNvPr id="3" name="Espace réservé du contenu 2"/>
          <p:cNvSpPr>
            <a:spLocks noGrp="1"/>
          </p:cNvSpPr>
          <p:nvPr>
            <p:ph idx="1"/>
          </p:nvPr>
        </p:nvSpPr>
        <p:spPr/>
        <p:txBody>
          <a:bodyPr>
            <a:normAutofit/>
          </a:bodyPr>
          <a:lstStyle/>
          <a:p>
            <a:pPr lvl="0" algn="just">
              <a:spcBef>
                <a:spcPts val="0"/>
              </a:spcBef>
              <a:buFontTx/>
              <a:buChar char="-"/>
            </a:pPr>
            <a:r>
              <a:rPr lang="fr-FR" sz="2000" dirty="0">
                <a:solidFill>
                  <a:prstClr val="black"/>
                </a:solidFill>
                <a:latin typeface="Arial" panose="020B0604020202020204" pitchFamily="34" charset="0"/>
                <a:cs typeface="Arial" panose="020B0604020202020204" pitchFamily="34" charset="0"/>
              </a:rPr>
              <a:t>proposer un tableau synoptique réaliste ;</a:t>
            </a:r>
          </a:p>
          <a:p>
            <a:pPr lvl="0" algn="just">
              <a:spcBef>
                <a:spcPts val="0"/>
              </a:spcBef>
              <a:buFontTx/>
              <a:buChar char="-"/>
            </a:pPr>
            <a:endParaRPr lang="fr-FR" sz="2000" dirty="0">
              <a:solidFill>
                <a:prstClr val="black"/>
              </a:solidFill>
              <a:latin typeface="Arial" panose="020B0604020202020204" pitchFamily="34" charset="0"/>
              <a:cs typeface="Arial" panose="020B0604020202020204" pitchFamily="34" charset="0"/>
            </a:endParaRPr>
          </a:p>
          <a:p>
            <a:pPr lvl="0" algn="just">
              <a:spcBef>
                <a:spcPts val="0"/>
              </a:spcBef>
              <a:buFontTx/>
              <a:buChar char="-"/>
            </a:pPr>
            <a:r>
              <a:rPr lang="fr-FR" sz="2000" dirty="0">
                <a:solidFill>
                  <a:prstClr val="black"/>
                </a:solidFill>
                <a:latin typeface="Arial" panose="020B0604020202020204" pitchFamily="34" charset="0"/>
                <a:cs typeface="Arial" panose="020B0604020202020204" pitchFamily="34" charset="0"/>
              </a:rPr>
              <a:t>proposer un chronogramme réaliste avec des activités et des étapes clairement définies pour la conception et la validation de la SNDS-II ;</a:t>
            </a:r>
          </a:p>
          <a:p>
            <a:pPr lvl="0" algn="just">
              <a:spcBef>
                <a:spcPts val="0"/>
              </a:spcBef>
              <a:buFontTx/>
              <a:buChar char="-"/>
            </a:pPr>
            <a:endParaRPr lang="fr-FR" sz="2000" dirty="0">
              <a:solidFill>
                <a:prstClr val="black"/>
              </a:solidFill>
              <a:latin typeface="Arial" panose="020B0604020202020204" pitchFamily="34" charset="0"/>
              <a:cs typeface="Arial" panose="020B0604020202020204" pitchFamily="34" charset="0"/>
            </a:endParaRPr>
          </a:p>
          <a:p>
            <a:pPr lvl="0" algn="just">
              <a:spcBef>
                <a:spcPts val="0"/>
              </a:spcBef>
              <a:buFontTx/>
              <a:buChar char="-"/>
            </a:pPr>
            <a:r>
              <a:rPr lang="fr-FR" sz="2000" dirty="0">
                <a:solidFill>
                  <a:prstClr val="black"/>
                </a:solidFill>
                <a:latin typeface="Arial" panose="020B0604020202020204" pitchFamily="34" charset="0"/>
                <a:cs typeface="Arial" panose="020B0604020202020204" pitchFamily="34" charset="0"/>
              </a:rPr>
              <a:t>décrire toutes les étapes du processus d’élaboration, d’adoption et de préparation de la mise en œuvre et les livrables attendus à chaque étape ;</a:t>
            </a:r>
          </a:p>
          <a:p>
            <a:pPr lvl="0" algn="just">
              <a:spcBef>
                <a:spcPts val="0"/>
              </a:spcBef>
              <a:buFontTx/>
              <a:buChar char="-"/>
            </a:pPr>
            <a:endParaRPr lang="fr-FR" sz="2000" dirty="0">
              <a:solidFill>
                <a:prstClr val="black"/>
              </a:solidFill>
              <a:latin typeface="Arial" panose="020B0604020202020204" pitchFamily="34" charset="0"/>
              <a:cs typeface="Arial" panose="020B0604020202020204" pitchFamily="34" charset="0"/>
            </a:endParaRPr>
          </a:p>
          <a:p>
            <a:pPr marL="0" lvl="0" indent="0" algn="just">
              <a:spcBef>
                <a:spcPts val="0"/>
              </a:spcBef>
              <a:buNone/>
            </a:pPr>
            <a:r>
              <a:rPr lang="fr-FR" sz="2000" dirty="0">
                <a:solidFill>
                  <a:prstClr val="black"/>
                </a:solidFill>
                <a:latin typeface="Arial" panose="020B0604020202020204" pitchFamily="34" charset="0"/>
                <a:cs typeface="Arial" panose="020B0604020202020204" pitchFamily="34" charset="0"/>
              </a:rPr>
              <a:t>- doter le Gouvernement d’un outil de plaidoyer pour la mobilisation des ressources nécessaires au financement de la mise en œuvre de la SNDS-II.</a:t>
            </a:r>
          </a:p>
          <a:p>
            <a:endParaRPr lang="en-US" sz="2000" dirty="0"/>
          </a:p>
        </p:txBody>
      </p:sp>
    </p:spTree>
    <p:extLst>
      <p:ext uri="{BB962C8B-B14F-4D97-AF65-F5344CB8AC3E}">
        <p14:creationId xmlns:p14="http://schemas.microsoft.com/office/powerpoint/2010/main" val="32545187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oneTexte 14"/>
          <p:cNvSpPr txBox="1"/>
          <p:nvPr/>
        </p:nvSpPr>
        <p:spPr>
          <a:xfrm>
            <a:off x="251520" y="332656"/>
            <a:ext cx="7992888" cy="461665"/>
          </a:xfrm>
          <a:prstGeom prst="rect">
            <a:avLst/>
          </a:prstGeom>
          <a:noFill/>
        </p:spPr>
        <p:txBody>
          <a:bodyPr wrap="square" rtlCol="0">
            <a:spAutoFit/>
          </a:bodyPr>
          <a:lstStyle/>
          <a:p>
            <a:pPr algn="just"/>
            <a:r>
              <a:rPr lang="fr-FR" sz="2400" b="1" dirty="0">
                <a:latin typeface="Arial" panose="020B0604020202020204" pitchFamily="34" charset="0"/>
                <a:cs typeface="Arial" panose="020B0604020202020204" pitchFamily="34" charset="0"/>
              </a:rPr>
              <a:t>Résultats et produits attendus </a:t>
            </a:r>
            <a:r>
              <a:rPr lang="fr-FR" sz="2400" dirty="0" smtClean="0">
                <a:latin typeface="Arial" panose="020B0604020202020204" pitchFamily="34" charset="0"/>
                <a:cs typeface="Arial" panose="020B0604020202020204" pitchFamily="34" charset="0"/>
              </a:rPr>
              <a:t>.</a:t>
            </a:r>
            <a:endParaRPr lang="fr-FR" sz="2400" dirty="0">
              <a:latin typeface="Arial" panose="020B0604020202020204" pitchFamily="34" charset="0"/>
              <a:cs typeface="Arial" panose="020B0604020202020204" pitchFamily="34" charset="0"/>
            </a:endParaRPr>
          </a:p>
        </p:txBody>
      </p:sp>
      <p:sp>
        <p:nvSpPr>
          <p:cNvPr id="2" name="ZoneTexte 1"/>
          <p:cNvSpPr txBox="1"/>
          <p:nvPr/>
        </p:nvSpPr>
        <p:spPr>
          <a:xfrm>
            <a:off x="251520" y="980728"/>
            <a:ext cx="8784976" cy="4678204"/>
          </a:xfrm>
          <a:prstGeom prst="rect">
            <a:avLst/>
          </a:prstGeom>
          <a:noFill/>
        </p:spPr>
        <p:txBody>
          <a:bodyPr wrap="square" rtlCol="0">
            <a:spAutoFit/>
          </a:bodyPr>
          <a:lstStyle/>
          <a:p>
            <a:pPr algn="just"/>
            <a:r>
              <a:rPr lang="fr-FR" sz="2000" b="1" dirty="0">
                <a:latin typeface="Arial" panose="020B0604020202020204" pitchFamily="34" charset="0"/>
                <a:cs typeface="Arial" panose="020B0604020202020204" pitchFamily="34" charset="0"/>
              </a:rPr>
              <a:t>Résultats </a:t>
            </a:r>
            <a:r>
              <a:rPr lang="fr-FR" sz="2000" b="1" dirty="0" smtClean="0">
                <a:latin typeface="Arial" panose="020B0604020202020204" pitchFamily="34" charset="0"/>
                <a:cs typeface="Arial" panose="020B0604020202020204" pitchFamily="34" charset="0"/>
              </a:rPr>
              <a:t>attendus :</a:t>
            </a:r>
          </a:p>
          <a:p>
            <a:pPr algn="just"/>
            <a:endParaRPr lang="fr-FR" sz="2000" dirty="0">
              <a:latin typeface="Arial" panose="020B0604020202020204" pitchFamily="34" charset="0"/>
              <a:cs typeface="Arial" panose="020B0604020202020204" pitchFamily="34" charset="0"/>
            </a:endParaRPr>
          </a:p>
          <a:p>
            <a:pPr algn="just"/>
            <a:r>
              <a:rPr lang="fr-FR" sz="2000" dirty="0" smtClean="0">
                <a:latin typeface="Arial" panose="020B0604020202020204" pitchFamily="34" charset="0"/>
                <a:cs typeface="Arial" panose="020B0604020202020204" pitchFamily="34" charset="0"/>
              </a:rPr>
              <a:t>Les différents travaux conduiront </a:t>
            </a:r>
            <a:r>
              <a:rPr lang="fr-FR" sz="2000" dirty="0">
                <a:latin typeface="Arial" panose="020B0604020202020204" pitchFamily="34" charset="0"/>
                <a:cs typeface="Arial" panose="020B0604020202020204" pitchFamily="34" charset="0"/>
              </a:rPr>
              <a:t>aux résultats suivants </a:t>
            </a:r>
            <a:r>
              <a:rPr lang="fr-FR" sz="2000" dirty="0" smtClean="0">
                <a:latin typeface="Arial" panose="020B0604020202020204" pitchFamily="34" charset="0"/>
                <a:cs typeface="Arial" panose="020B0604020202020204" pitchFamily="34" charset="0"/>
              </a:rPr>
              <a:t>:</a:t>
            </a:r>
          </a:p>
          <a:p>
            <a:pPr algn="just"/>
            <a:endParaRPr lang="fr-FR" sz="2000" dirty="0">
              <a:latin typeface="Arial" panose="020B0604020202020204" pitchFamily="34" charset="0"/>
              <a:cs typeface="Arial" panose="020B0604020202020204" pitchFamily="34" charset="0"/>
            </a:endParaRPr>
          </a:p>
          <a:p>
            <a:pPr lvl="0" algn="just"/>
            <a:r>
              <a:rPr lang="fr-FR" sz="2000" dirty="0" smtClean="0">
                <a:latin typeface="Arial" panose="020B0604020202020204" pitchFamily="34" charset="0"/>
                <a:cs typeface="Arial" panose="020B0604020202020204" pitchFamily="34" charset="0"/>
              </a:rPr>
              <a:t>- le </a:t>
            </a:r>
            <a:r>
              <a:rPr lang="fr-FR" sz="2000" dirty="0">
                <a:latin typeface="Arial" panose="020B0604020202020204" pitchFamily="34" charset="0"/>
                <a:cs typeface="Arial" panose="020B0604020202020204" pitchFamily="34" charset="0"/>
              </a:rPr>
              <a:t>processus d’élaboration de la </a:t>
            </a:r>
            <a:r>
              <a:rPr lang="fr-FR" sz="2000" dirty="0" smtClean="0">
                <a:latin typeface="Arial" panose="020B0604020202020204" pitchFamily="34" charset="0"/>
                <a:cs typeface="Arial" panose="020B0604020202020204" pitchFamily="34" charset="0"/>
              </a:rPr>
              <a:t>SNDS </a:t>
            </a:r>
            <a:r>
              <a:rPr lang="fr-FR" sz="2000" dirty="0">
                <a:latin typeface="Arial" panose="020B0604020202020204" pitchFamily="34" charset="0"/>
                <a:cs typeface="Arial" panose="020B0604020202020204" pitchFamily="34" charset="0"/>
              </a:rPr>
              <a:t>est participatif et inclusif </a:t>
            </a:r>
            <a:r>
              <a:rPr lang="fr-FR" sz="2000" dirty="0" smtClean="0">
                <a:latin typeface="Arial" panose="020B0604020202020204" pitchFamily="34" charset="0"/>
                <a:cs typeface="Arial" panose="020B0604020202020204" pitchFamily="34" charset="0"/>
              </a:rPr>
              <a:t>;</a:t>
            </a:r>
          </a:p>
          <a:p>
            <a:pPr lvl="0" algn="just"/>
            <a:r>
              <a:rPr lang="fr-FR" sz="2000" dirty="0" smtClean="0">
                <a:latin typeface="Arial" panose="020B0604020202020204" pitchFamily="34" charset="0"/>
                <a:cs typeface="Arial" panose="020B0604020202020204" pitchFamily="34" charset="0"/>
              </a:rPr>
              <a:t>  </a:t>
            </a:r>
            <a:endParaRPr lang="fr-FR" sz="2000" dirty="0">
              <a:latin typeface="Arial" panose="020B0604020202020204" pitchFamily="34" charset="0"/>
              <a:cs typeface="Arial" panose="020B0604020202020204" pitchFamily="34" charset="0"/>
            </a:endParaRPr>
          </a:p>
          <a:p>
            <a:pPr lvl="0" algn="just"/>
            <a:r>
              <a:rPr lang="fr-FR" sz="2000" dirty="0" smtClean="0">
                <a:latin typeface="Arial" panose="020B0604020202020204" pitchFamily="34" charset="0"/>
                <a:cs typeface="Arial" panose="020B0604020202020204" pitchFamily="34" charset="0"/>
              </a:rPr>
              <a:t>- le </a:t>
            </a:r>
            <a:r>
              <a:rPr lang="fr-FR" sz="2000" dirty="0">
                <a:latin typeface="Arial" panose="020B0604020202020204" pitchFamily="34" charset="0"/>
                <a:cs typeface="Arial" panose="020B0604020202020204" pitchFamily="34" charset="0"/>
              </a:rPr>
              <a:t>cadre d’élaboration et d’adoption de la </a:t>
            </a:r>
            <a:r>
              <a:rPr lang="fr-FR" sz="2000" dirty="0" smtClean="0">
                <a:latin typeface="Arial" panose="020B0604020202020204" pitchFamily="34" charset="0"/>
                <a:cs typeface="Arial" panose="020B0604020202020204" pitchFamily="34" charset="0"/>
              </a:rPr>
              <a:t>SNDS est </a:t>
            </a:r>
            <a:r>
              <a:rPr lang="fr-FR" sz="2000" dirty="0">
                <a:latin typeface="Arial" panose="020B0604020202020204" pitchFamily="34" charset="0"/>
                <a:cs typeface="Arial" panose="020B0604020202020204" pitchFamily="34" charset="0"/>
              </a:rPr>
              <a:t>défini </a:t>
            </a:r>
            <a:r>
              <a:rPr lang="fr-FR" sz="2000" dirty="0" smtClean="0">
                <a:latin typeface="Arial" panose="020B0604020202020204" pitchFamily="34" charset="0"/>
                <a:cs typeface="Arial" panose="020B0604020202020204" pitchFamily="34" charset="0"/>
              </a:rPr>
              <a:t>;</a:t>
            </a:r>
          </a:p>
          <a:p>
            <a:pPr lvl="0" algn="just"/>
            <a:endParaRPr lang="fr-FR" sz="2000" dirty="0">
              <a:latin typeface="Arial" panose="020B0604020202020204" pitchFamily="34" charset="0"/>
              <a:cs typeface="Arial" panose="020B0604020202020204" pitchFamily="34" charset="0"/>
            </a:endParaRPr>
          </a:p>
          <a:p>
            <a:pPr lvl="0" algn="just"/>
            <a:r>
              <a:rPr lang="fr-FR" sz="2000" dirty="0" smtClean="0">
                <a:latin typeface="Arial" panose="020B0604020202020204" pitchFamily="34" charset="0"/>
                <a:cs typeface="Arial" panose="020B0604020202020204" pitchFamily="34" charset="0"/>
              </a:rPr>
              <a:t>- le </a:t>
            </a:r>
            <a:r>
              <a:rPr lang="fr-FR" sz="2000" dirty="0">
                <a:latin typeface="Arial" panose="020B0604020202020204" pitchFamily="34" charset="0"/>
                <a:cs typeface="Arial" panose="020B0604020202020204" pitchFamily="34" charset="0"/>
              </a:rPr>
              <a:t>document de plaidoyer pour la mobilisation des ressources est disponible </a:t>
            </a:r>
            <a:r>
              <a:rPr lang="fr-FR" sz="2000" dirty="0" smtClean="0">
                <a:latin typeface="Arial" panose="020B0604020202020204" pitchFamily="34" charset="0"/>
                <a:cs typeface="Arial" panose="020B0604020202020204" pitchFamily="34" charset="0"/>
              </a:rPr>
              <a:t>;</a:t>
            </a:r>
          </a:p>
          <a:p>
            <a:pPr lvl="0" algn="just"/>
            <a:endParaRPr lang="fr-FR" sz="2000" dirty="0">
              <a:latin typeface="Arial" panose="020B0604020202020204" pitchFamily="34" charset="0"/>
              <a:cs typeface="Arial" panose="020B0604020202020204" pitchFamily="34" charset="0"/>
            </a:endParaRPr>
          </a:p>
          <a:p>
            <a:pPr lvl="0" algn="just"/>
            <a:r>
              <a:rPr lang="fr-FR" sz="2000" dirty="0" smtClean="0">
                <a:latin typeface="Arial" panose="020B0604020202020204" pitchFamily="34" charset="0"/>
                <a:cs typeface="Arial" panose="020B0604020202020204" pitchFamily="34" charset="0"/>
              </a:rPr>
              <a:t>- le </a:t>
            </a:r>
            <a:r>
              <a:rPr lang="fr-FR" sz="2000" dirty="0">
                <a:latin typeface="Arial" panose="020B0604020202020204" pitchFamily="34" charset="0"/>
                <a:cs typeface="Arial" panose="020B0604020202020204" pitchFamily="34" charset="0"/>
              </a:rPr>
              <a:t>document de la Stratégie Nationale de Développement de la Statistique du Gabon de deuxième génération </a:t>
            </a:r>
            <a:r>
              <a:rPr lang="fr-FR" sz="2000" dirty="0" smtClean="0">
                <a:latin typeface="Arial" panose="020B0604020202020204" pitchFamily="34" charset="0"/>
                <a:cs typeface="Arial" panose="020B0604020202020204" pitchFamily="34" charset="0"/>
              </a:rPr>
              <a:t>2022-2026 </a:t>
            </a:r>
            <a:r>
              <a:rPr lang="fr-FR" sz="2000" dirty="0">
                <a:latin typeface="Arial" panose="020B0604020202020204" pitchFamily="34" charset="0"/>
                <a:cs typeface="Arial" panose="020B0604020202020204" pitchFamily="34" charset="0"/>
              </a:rPr>
              <a:t>est élaborée et adoptée par le Conseil des ministres.</a:t>
            </a:r>
          </a:p>
          <a:p>
            <a:pPr algn="just"/>
            <a:endParaRPr lang="fr-F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480249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oneTexte 14"/>
          <p:cNvSpPr txBox="1"/>
          <p:nvPr/>
        </p:nvSpPr>
        <p:spPr>
          <a:xfrm>
            <a:off x="683568" y="44624"/>
            <a:ext cx="7992888" cy="646331"/>
          </a:xfrm>
          <a:prstGeom prst="rect">
            <a:avLst/>
          </a:prstGeom>
          <a:noFill/>
        </p:spPr>
        <p:txBody>
          <a:bodyPr wrap="square" rtlCol="0">
            <a:spAutoFit/>
          </a:bodyPr>
          <a:lstStyle/>
          <a:p>
            <a:pPr algn="just"/>
            <a:endParaRPr lang="fr-FR" dirty="0"/>
          </a:p>
          <a:p>
            <a:pPr algn="just"/>
            <a:endParaRPr lang="fr-FR" dirty="0"/>
          </a:p>
        </p:txBody>
      </p:sp>
      <p:sp>
        <p:nvSpPr>
          <p:cNvPr id="2" name="ZoneTexte 1"/>
          <p:cNvSpPr txBox="1"/>
          <p:nvPr/>
        </p:nvSpPr>
        <p:spPr>
          <a:xfrm>
            <a:off x="539552" y="476672"/>
            <a:ext cx="8136904" cy="6247864"/>
          </a:xfrm>
          <a:prstGeom prst="rect">
            <a:avLst/>
          </a:prstGeom>
          <a:noFill/>
        </p:spPr>
        <p:txBody>
          <a:bodyPr wrap="square" rtlCol="0">
            <a:spAutoFit/>
          </a:bodyPr>
          <a:lstStyle/>
          <a:p>
            <a:r>
              <a:rPr lang="fr-FR" sz="2000" b="1" dirty="0">
                <a:latin typeface="Arial" panose="020B0604020202020204" pitchFamily="34" charset="0"/>
                <a:cs typeface="Arial" panose="020B0604020202020204" pitchFamily="34" charset="0"/>
              </a:rPr>
              <a:t>Produits </a:t>
            </a:r>
            <a:r>
              <a:rPr lang="fr-FR" sz="2000" b="1" dirty="0" smtClean="0">
                <a:latin typeface="Arial" panose="020B0604020202020204" pitchFamily="34" charset="0"/>
                <a:cs typeface="Arial" panose="020B0604020202020204" pitchFamily="34" charset="0"/>
              </a:rPr>
              <a:t>attendus</a:t>
            </a:r>
            <a:endParaRPr lang="fr-FR" sz="2000" dirty="0" smtClean="0">
              <a:latin typeface="Arial" panose="020B0604020202020204" pitchFamily="34" charset="0"/>
              <a:cs typeface="Arial" panose="020B0604020202020204" pitchFamily="34" charset="0"/>
            </a:endParaRPr>
          </a:p>
          <a:p>
            <a:pPr algn="just"/>
            <a:endParaRPr lang="fr-FR" sz="2000" dirty="0">
              <a:latin typeface="Arial" panose="020B0604020202020204" pitchFamily="34" charset="0"/>
              <a:cs typeface="Arial" panose="020B0604020202020204" pitchFamily="34" charset="0"/>
            </a:endParaRPr>
          </a:p>
          <a:p>
            <a:pPr algn="just"/>
            <a:r>
              <a:rPr lang="fr-FR" sz="2000" dirty="0" smtClean="0">
                <a:latin typeface="Arial" panose="020B0604020202020204" pitchFamily="34" charset="0"/>
                <a:cs typeface="Arial" panose="020B0604020202020204" pitchFamily="34" charset="0"/>
              </a:rPr>
              <a:t>Les </a:t>
            </a:r>
            <a:r>
              <a:rPr lang="fr-FR" sz="2000" dirty="0">
                <a:latin typeface="Arial" panose="020B0604020202020204" pitchFamily="34" charset="0"/>
                <a:cs typeface="Arial" panose="020B0604020202020204" pitchFamily="34" charset="0"/>
              </a:rPr>
              <a:t>produits à l’issue des différentes étapes du processus seront des rapports examinés et validés au cours des ateliers nationaux à savoir :</a:t>
            </a:r>
          </a:p>
          <a:p>
            <a:pPr lvl="0" algn="just"/>
            <a:endParaRPr lang="fr-FR" sz="2000" dirty="0" smtClean="0">
              <a:latin typeface="Arial" panose="020B0604020202020204" pitchFamily="34" charset="0"/>
              <a:cs typeface="Arial" panose="020B0604020202020204" pitchFamily="34" charset="0"/>
            </a:endParaRPr>
          </a:p>
          <a:p>
            <a:pPr marL="285750" lvl="0" indent="-285750" algn="just">
              <a:buFontTx/>
              <a:buChar char="-"/>
            </a:pPr>
            <a:r>
              <a:rPr lang="fr-FR" sz="2000" dirty="0" smtClean="0">
                <a:latin typeface="Arial" panose="020B0604020202020204" pitchFamily="34" charset="0"/>
                <a:cs typeface="Arial" panose="020B0604020202020204" pitchFamily="34" charset="0"/>
              </a:rPr>
              <a:t>les </a:t>
            </a:r>
            <a:r>
              <a:rPr lang="fr-FR" sz="2000" dirty="0">
                <a:latin typeface="Arial" panose="020B0604020202020204" pitchFamily="34" charset="0"/>
                <a:cs typeface="Arial" panose="020B0604020202020204" pitchFamily="34" charset="0"/>
              </a:rPr>
              <a:t>rapports diagnostics sectoriels et le rapport diagnostic du SSN </a:t>
            </a:r>
            <a:r>
              <a:rPr lang="fr-FR" sz="2000" dirty="0" smtClean="0">
                <a:latin typeface="Arial" panose="020B0604020202020204" pitchFamily="34" charset="0"/>
                <a:cs typeface="Arial" panose="020B0604020202020204" pitchFamily="34" charset="0"/>
              </a:rPr>
              <a:t>;</a:t>
            </a:r>
          </a:p>
          <a:p>
            <a:pPr marL="285750" lvl="0" indent="-285750" algn="just">
              <a:buFontTx/>
              <a:buChar char="-"/>
            </a:pPr>
            <a:endParaRPr lang="fr-FR" sz="2000" dirty="0">
              <a:latin typeface="Arial" panose="020B0604020202020204" pitchFamily="34" charset="0"/>
              <a:cs typeface="Arial" panose="020B0604020202020204" pitchFamily="34" charset="0"/>
            </a:endParaRPr>
          </a:p>
          <a:p>
            <a:pPr marL="285750" lvl="0" indent="-285750" algn="just">
              <a:buFontTx/>
              <a:buChar char="-"/>
            </a:pPr>
            <a:r>
              <a:rPr lang="fr-FR" sz="2000" dirty="0" smtClean="0">
                <a:latin typeface="Arial" panose="020B0604020202020204" pitchFamily="34" charset="0"/>
                <a:cs typeface="Arial" panose="020B0604020202020204" pitchFamily="34" charset="0"/>
              </a:rPr>
              <a:t>Le </a:t>
            </a:r>
            <a:r>
              <a:rPr lang="fr-FR" sz="2000" dirty="0">
                <a:latin typeface="Arial" panose="020B0604020202020204" pitchFamily="34" charset="0"/>
                <a:cs typeface="Arial" panose="020B0604020202020204" pitchFamily="34" charset="0"/>
              </a:rPr>
              <a:t>rapport sur la vision et la mission du </a:t>
            </a:r>
            <a:r>
              <a:rPr lang="fr-FR" sz="2000" dirty="0" smtClean="0">
                <a:latin typeface="Arial" panose="020B0604020202020204" pitchFamily="34" charset="0"/>
                <a:cs typeface="Arial" panose="020B0604020202020204" pitchFamily="34" charset="0"/>
              </a:rPr>
              <a:t>SSN;</a:t>
            </a:r>
          </a:p>
          <a:p>
            <a:pPr marL="285750" lvl="0" indent="-285750" algn="just">
              <a:buFontTx/>
              <a:buChar char="-"/>
            </a:pPr>
            <a:endParaRPr lang="fr-FR" sz="2000" dirty="0">
              <a:latin typeface="Arial" panose="020B0604020202020204" pitchFamily="34" charset="0"/>
              <a:cs typeface="Arial" panose="020B0604020202020204" pitchFamily="34" charset="0"/>
            </a:endParaRPr>
          </a:p>
          <a:p>
            <a:pPr marL="285750" lvl="0" indent="-285750" algn="just">
              <a:buFontTx/>
              <a:buChar char="-"/>
            </a:pPr>
            <a:r>
              <a:rPr lang="fr-FR" sz="2000" dirty="0" smtClean="0">
                <a:latin typeface="Arial" panose="020B0604020202020204" pitchFamily="34" charset="0"/>
                <a:cs typeface="Arial" panose="020B0604020202020204" pitchFamily="34" charset="0"/>
              </a:rPr>
              <a:t>les </a:t>
            </a:r>
            <a:r>
              <a:rPr lang="fr-FR" sz="2000" dirty="0">
                <a:latin typeface="Arial" panose="020B0604020202020204" pitchFamily="34" charset="0"/>
                <a:cs typeface="Arial" panose="020B0604020202020204" pitchFamily="34" charset="0"/>
              </a:rPr>
              <a:t>rapports sur les stratégies sectorielles et le rapport synthèse</a:t>
            </a:r>
            <a:r>
              <a:rPr lang="fr-FR" sz="2000" dirty="0" smtClean="0">
                <a:latin typeface="Arial" panose="020B0604020202020204" pitchFamily="34" charset="0"/>
                <a:cs typeface="Arial" panose="020B0604020202020204" pitchFamily="34" charset="0"/>
              </a:rPr>
              <a:t>;</a:t>
            </a:r>
          </a:p>
          <a:p>
            <a:pPr marL="285750" lvl="0" indent="-285750" algn="just">
              <a:buFontTx/>
              <a:buChar char="-"/>
            </a:pPr>
            <a:endParaRPr lang="fr-FR" sz="2000" dirty="0">
              <a:latin typeface="Arial" panose="020B0604020202020204" pitchFamily="34" charset="0"/>
              <a:cs typeface="Arial" panose="020B0604020202020204" pitchFamily="34" charset="0"/>
            </a:endParaRPr>
          </a:p>
          <a:p>
            <a:pPr marL="285750" lvl="0" indent="-285750" algn="just">
              <a:buFontTx/>
              <a:buChar char="-"/>
            </a:pPr>
            <a:r>
              <a:rPr lang="fr-FR" sz="2000" dirty="0" smtClean="0">
                <a:latin typeface="Arial" panose="020B0604020202020204" pitchFamily="34" charset="0"/>
                <a:cs typeface="Arial" panose="020B0604020202020204" pitchFamily="34" charset="0"/>
              </a:rPr>
              <a:t>les </a:t>
            </a:r>
            <a:r>
              <a:rPr lang="fr-FR" sz="2000" dirty="0">
                <a:latin typeface="Arial" panose="020B0604020202020204" pitchFamily="34" charset="0"/>
                <a:cs typeface="Arial" panose="020B0604020202020204" pitchFamily="34" charset="0"/>
              </a:rPr>
              <a:t>plans d’action sectoriels et le document synthèse plan d’action du SSN </a:t>
            </a:r>
            <a:r>
              <a:rPr lang="fr-FR" sz="2000" dirty="0" smtClean="0">
                <a:latin typeface="Arial" panose="020B0604020202020204" pitchFamily="34" charset="0"/>
                <a:cs typeface="Arial" panose="020B0604020202020204" pitchFamily="34" charset="0"/>
              </a:rPr>
              <a:t>;</a:t>
            </a:r>
          </a:p>
          <a:p>
            <a:pPr marL="285750" lvl="0" indent="-285750" algn="just">
              <a:buFontTx/>
              <a:buChar char="-"/>
            </a:pPr>
            <a:endParaRPr lang="fr-FR" sz="2000" dirty="0">
              <a:latin typeface="Arial" panose="020B0604020202020204" pitchFamily="34" charset="0"/>
              <a:cs typeface="Arial" panose="020B0604020202020204" pitchFamily="34" charset="0"/>
            </a:endParaRPr>
          </a:p>
          <a:p>
            <a:pPr marL="285750" lvl="0" indent="-285750" algn="just">
              <a:buFontTx/>
              <a:buChar char="-"/>
            </a:pPr>
            <a:r>
              <a:rPr lang="fr-FR" sz="2000" dirty="0" smtClean="0">
                <a:latin typeface="Arial" panose="020B0604020202020204" pitchFamily="34" charset="0"/>
                <a:cs typeface="Arial" panose="020B0604020202020204" pitchFamily="34" charset="0"/>
              </a:rPr>
              <a:t>le </a:t>
            </a:r>
            <a:r>
              <a:rPr lang="fr-FR" sz="2000" dirty="0">
                <a:latin typeface="Arial" panose="020B0604020202020204" pitchFamily="34" charset="0"/>
                <a:cs typeface="Arial" panose="020B0604020202020204" pitchFamily="34" charset="0"/>
              </a:rPr>
              <a:t>document de plaidoyer </a:t>
            </a:r>
            <a:r>
              <a:rPr lang="fr-FR" sz="2000" dirty="0" smtClean="0">
                <a:latin typeface="Arial" panose="020B0604020202020204" pitchFamily="34" charset="0"/>
                <a:cs typeface="Arial" panose="020B0604020202020204" pitchFamily="34" charset="0"/>
              </a:rPr>
              <a:t>;</a:t>
            </a:r>
          </a:p>
          <a:p>
            <a:pPr marL="285750" lvl="0" indent="-285750" algn="just">
              <a:buFontTx/>
              <a:buChar char="-"/>
            </a:pPr>
            <a:endParaRPr lang="fr-FR" sz="2000" dirty="0">
              <a:latin typeface="Arial" panose="020B0604020202020204" pitchFamily="34" charset="0"/>
              <a:cs typeface="Arial" panose="020B0604020202020204" pitchFamily="34" charset="0"/>
            </a:endParaRPr>
          </a:p>
          <a:p>
            <a:pPr marL="285750" lvl="0" indent="-285750" algn="just">
              <a:buFontTx/>
              <a:buChar char="-"/>
            </a:pPr>
            <a:r>
              <a:rPr lang="fr-FR" sz="2000" dirty="0" smtClean="0">
                <a:latin typeface="Arial" panose="020B0604020202020204" pitchFamily="34" charset="0"/>
                <a:cs typeface="Arial" panose="020B0604020202020204" pitchFamily="34" charset="0"/>
              </a:rPr>
              <a:t>le </a:t>
            </a:r>
            <a:r>
              <a:rPr lang="fr-FR" sz="2000" dirty="0">
                <a:latin typeface="Arial" panose="020B0604020202020204" pitchFamily="34" charset="0"/>
                <a:cs typeface="Arial" panose="020B0604020202020204" pitchFamily="34" charset="0"/>
              </a:rPr>
              <a:t>document synthèse de la SNDS-II </a:t>
            </a:r>
            <a:r>
              <a:rPr lang="fr-FR" sz="2000" dirty="0" smtClean="0">
                <a:latin typeface="Arial" panose="020B0604020202020204" pitchFamily="34" charset="0"/>
                <a:cs typeface="Arial" panose="020B0604020202020204" pitchFamily="34" charset="0"/>
              </a:rPr>
              <a:t>;</a:t>
            </a:r>
          </a:p>
          <a:p>
            <a:pPr marL="285750" lvl="0" indent="-285750" algn="just">
              <a:buFontTx/>
              <a:buChar char="-"/>
            </a:pPr>
            <a:endParaRPr lang="fr-FR" sz="2000" dirty="0">
              <a:latin typeface="Arial" panose="020B0604020202020204" pitchFamily="34" charset="0"/>
              <a:cs typeface="Arial" panose="020B0604020202020204" pitchFamily="34" charset="0"/>
            </a:endParaRPr>
          </a:p>
          <a:p>
            <a:pPr lvl="0" algn="just"/>
            <a:r>
              <a:rPr lang="fr-FR" sz="2000" dirty="0" smtClean="0">
                <a:latin typeface="Arial" panose="020B0604020202020204" pitchFamily="34" charset="0"/>
                <a:cs typeface="Arial" panose="020B0604020202020204" pitchFamily="34" charset="0"/>
              </a:rPr>
              <a:t>- la </a:t>
            </a:r>
            <a:r>
              <a:rPr lang="fr-FR" sz="2000" dirty="0">
                <a:latin typeface="Arial" panose="020B0604020202020204" pitchFamily="34" charset="0"/>
                <a:cs typeface="Arial" panose="020B0604020202020204" pitchFamily="34" charset="0"/>
              </a:rPr>
              <a:t>version abrégée de la SNDS-II.</a:t>
            </a:r>
          </a:p>
          <a:p>
            <a:pPr algn="just"/>
            <a:endParaRPr lang="fr-FR"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566933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oneTexte 14"/>
          <p:cNvSpPr txBox="1"/>
          <p:nvPr/>
        </p:nvSpPr>
        <p:spPr>
          <a:xfrm>
            <a:off x="251520" y="44624"/>
            <a:ext cx="8712968" cy="6524863"/>
          </a:xfrm>
          <a:prstGeom prst="rect">
            <a:avLst/>
          </a:prstGeom>
          <a:noFill/>
        </p:spPr>
        <p:txBody>
          <a:bodyPr wrap="square" rtlCol="0">
            <a:spAutoFit/>
          </a:bodyPr>
          <a:lstStyle/>
          <a:p>
            <a:r>
              <a:rPr lang="fr-FR" sz="2000" b="1" dirty="0">
                <a:latin typeface="Arial" panose="020B0604020202020204" pitchFamily="34" charset="0"/>
                <a:cs typeface="Arial" panose="020B0604020202020204" pitchFamily="34" charset="0"/>
              </a:rPr>
              <a:t>Organisation</a:t>
            </a:r>
          </a:p>
          <a:p>
            <a:pPr algn="just"/>
            <a:endParaRPr lang="fr-FR" sz="2000" dirty="0" smtClean="0">
              <a:latin typeface="Arial" panose="020B0604020202020204" pitchFamily="34" charset="0"/>
              <a:cs typeface="Arial" panose="020B0604020202020204" pitchFamily="34" charset="0"/>
            </a:endParaRPr>
          </a:p>
          <a:p>
            <a:pPr algn="just"/>
            <a:r>
              <a:rPr lang="fr-FR" sz="2000" dirty="0" smtClean="0">
                <a:latin typeface="Arial" panose="020B0604020202020204" pitchFamily="34" charset="0"/>
                <a:cs typeface="Arial" panose="020B0604020202020204" pitchFamily="34" charset="0"/>
              </a:rPr>
              <a:t>Le </a:t>
            </a:r>
            <a:r>
              <a:rPr lang="fr-FR" sz="2000" b="1" dirty="0">
                <a:latin typeface="Arial" panose="020B0604020202020204" pitchFamily="34" charset="0"/>
                <a:cs typeface="Arial" panose="020B0604020202020204" pitchFamily="34" charset="0"/>
              </a:rPr>
              <a:t>Gouvernement est le maître d’ouvrage de la SNDS-II</a:t>
            </a:r>
            <a:r>
              <a:rPr lang="fr-FR" sz="2000" dirty="0">
                <a:latin typeface="Arial" panose="020B0604020202020204" pitchFamily="34" charset="0"/>
                <a:cs typeface="Arial" panose="020B0604020202020204" pitchFamily="34" charset="0"/>
              </a:rPr>
              <a:t> et </a:t>
            </a:r>
            <a:r>
              <a:rPr lang="fr-FR" sz="2000" b="1" dirty="0">
                <a:latin typeface="Arial" panose="020B0604020202020204" pitchFamily="34" charset="0"/>
                <a:cs typeface="Arial" panose="020B0604020202020204" pitchFamily="34" charset="0"/>
              </a:rPr>
              <a:t>le Ministère de l’Economie et </a:t>
            </a:r>
            <a:r>
              <a:rPr lang="fr-FR" sz="2000" b="1" dirty="0" smtClean="0">
                <a:latin typeface="Arial" panose="020B0604020202020204" pitchFamily="34" charset="0"/>
                <a:cs typeface="Arial" panose="020B0604020202020204" pitchFamily="34" charset="0"/>
              </a:rPr>
              <a:t>de la Relance, </a:t>
            </a:r>
            <a:r>
              <a:rPr lang="fr-FR" sz="2000" b="1" dirty="0">
                <a:latin typeface="Arial" panose="020B0604020202020204" pitchFamily="34" charset="0"/>
                <a:cs typeface="Arial" panose="020B0604020202020204" pitchFamily="34" charset="0"/>
              </a:rPr>
              <a:t>en charge de la statistique, en est le maître d’ouvrage délégué</a:t>
            </a:r>
            <a:r>
              <a:rPr lang="fr-FR" sz="2000" dirty="0">
                <a:latin typeface="Arial" panose="020B0604020202020204" pitchFamily="34" charset="0"/>
                <a:cs typeface="Arial" panose="020B0604020202020204" pitchFamily="34" charset="0"/>
              </a:rPr>
              <a:t>. </a:t>
            </a:r>
          </a:p>
          <a:p>
            <a:pPr algn="just"/>
            <a:endParaRPr lang="fr-FR" sz="2000" dirty="0" smtClean="0">
              <a:latin typeface="Arial" panose="020B0604020202020204" pitchFamily="34" charset="0"/>
              <a:cs typeface="Arial" panose="020B0604020202020204" pitchFamily="34" charset="0"/>
            </a:endParaRPr>
          </a:p>
          <a:p>
            <a:pPr algn="just"/>
            <a:r>
              <a:rPr lang="fr-FR" sz="2000" dirty="0" smtClean="0">
                <a:latin typeface="Arial" panose="020B0604020202020204" pitchFamily="34" charset="0"/>
                <a:cs typeface="Arial" panose="020B0604020202020204" pitchFamily="34" charset="0"/>
              </a:rPr>
              <a:t>En </a:t>
            </a:r>
            <a:r>
              <a:rPr lang="fr-FR" sz="2000" dirty="0">
                <a:latin typeface="Arial" panose="020B0604020202020204" pitchFamily="34" charset="0"/>
                <a:cs typeface="Arial" panose="020B0604020202020204" pitchFamily="34" charset="0"/>
              </a:rPr>
              <a:t>attendant l’opérationnalisation des organes de coordination du SSN notamment la </a:t>
            </a:r>
            <a:r>
              <a:rPr lang="fr-FR" sz="2000" b="1" dirty="0">
                <a:latin typeface="Arial" panose="020B0604020202020204" pitchFamily="34" charset="0"/>
                <a:cs typeface="Arial" panose="020B0604020202020204" pitchFamily="34" charset="0"/>
              </a:rPr>
              <a:t>Commission nationale de l’information statistique (CNIS) chargée de la coordination statistique créée par </a:t>
            </a:r>
            <a:r>
              <a:rPr lang="fr-FR" sz="2000" dirty="0">
                <a:latin typeface="Arial" panose="020B0604020202020204" pitchFamily="34" charset="0"/>
                <a:cs typeface="Arial" panose="020B0604020202020204" pitchFamily="34" charset="0"/>
              </a:rPr>
              <a:t>la Loi n° 0015/2014, </a:t>
            </a:r>
            <a:r>
              <a:rPr lang="fr-FR" sz="2000" b="1" dirty="0">
                <a:latin typeface="Arial" panose="020B0604020202020204" pitchFamily="34" charset="0"/>
                <a:cs typeface="Arial" panose="020B0604020202020204" pitchFamily="34" charset="0"/>
              </a:rPr>
              <a:t>un comité ad hoc chargée de la SNDS-II dénommé Secrétariat technique de la SNDS-II (ST/SNDS-II) sera mis en place</a:t>
            </a:r>
            <a:r>
              <a:rPr lang="fr-FR" sz="2000" dirty="0">
                <a:latin typeface="Arial" panose="020B0604020202020204" pitchFamily="34" charset="0"/>
                <a:cs typeface="Arial" panose="020B0604020202020204" pitchFamily="34" charset="0"/>
              </a:rPr>
              <a:t>. </a:t>
            </a:r>
          </a:p>
          <a:p>
            <a:pPr algn="just"/>
            <a:endParaRPr lang="fr-FR" sz="2000" dirty="0" smtClean="0">
              <a:latin typeface="Arial" panose="020B0604020202020204" pitchFamily="34" charset="0"/>
              <a:cs typeface="Arial" panose="020B0604020202020204" pitchFamily="34" charset="0"/>
            </a:endParaRPr>
          </a:p>
          <a:p>
            <a:pPr algn="just"/>
            <a:r>
              <a:rPr lang="fr-FR" sz="2000" dirty="0" smtClean="0">
                <a:latin typeface="Arial" panose="020B0604020202020204" pitchFamily="34" charset="0"/>
                <a:cs typeface="Arial" panose="020B0604020202020204" pitchFamily="34" charset="0"/>
              </a:rPr>
              <a:t>Tous </a:t>
            </a:r>
            <a:r>
              <a:rPr lang="fr-FR" sz="2000" dirty="0">
                <a:latin typeface="Arial" panose="020B0604020202020204" pitchFamily="34" charset="0"/>
                <a:cs typeface="Arial" panose="020B0604020202020204" pitchFamily="34" charset="0"/>
              </a:rPr>
              <a:t>les secteurs statistiques seront subdivisés par thème de travail en fonction des informations produites. A ce titre, les trois (3) comités sectoriels suivants seront créés : </a:t>
            </a:r>
            <a:endParaRPr lang="fr-FR" sz="2000" dirty="0" smtClean="0">
              <a:latin typeface="Arial" panose="020B0604020202020204" pitchFamily="34" charset="0"/>
              <a:cs typeface="Arial" panose="020B0604020202020204" pitchFamily="34" charset="0"/>
            </a:endParaRPr>
          </a:p>
          <a:p>
            <a:pPr algn="just"/>
            <a:endParaRPr lang="fr-FR" sz="2000" dirty="0">
              <a:latin typeface="Arial" panose="020B0604020202020204" pitchFamily="34" charset="0"/>
              <a:cs typeface="Arial" panose="020B0604020202020204" pitchFamily="34" charset="0"/>
            </a:endParaRPr>
          </a:p>
          <a:p>
            <a:pPr algn="just"/>
            <a:r>
              <a:rPr lang="fr-FR" sz="2000" dirty="0">
                <a:latin typeface="Arial" panose="020B0604020202020204" pitchFamily="34" charset="0"/>
                <a:cs typeface="Arial" panose="020B0604020202020204" pitchFamily="34" charset="0"/>
              </a:rPr>
              <a:t>- Comité 1 : Statistiques démographiques et sociales ;</a:t>
            </a:r>
          </a:p>
          <a:p>
            <a:pPr algn="just"/>
            <a:r>
              <a:rPr lang="fr-FR" sz="2000" dirty="0">
                <a:latin typeface="Arial" panose="020B0604020202020204" pitchFamily="34" charset="0"/>
                <a:cs typeface="Arial" panose="020B0604020202020204" pitchFamily="34" charset="0"/>
              </a:rPr>
              <a:t> </a:t>
            </a:r>
            <a:r>
              <a:rPr lang="fr-FR" sz="2000" dirty="0" smtClean="0">
                <a:latin typeface="Arial" panose="020B0604020202020204" pitchFamily="34" charset="0"/>
                <a:cs typeface="Arial" panose="020B0604020202020204" pitchFamily="34" charset="0"/>
              </a:rPr>
              <a:t>- </a:t>
            </a:r>
            <a:r>
              <a:rPr lang="fr-FR" sz="2000" dirty="0">
                <a:latin typeface="Arial" panose="020B0604020202020204" pitchFamily="34" charset="0"/>
                <a:cs typeface="Arial" panose="020B0604020202020204" pitchFamily="34" charset="0"/>
              </a:rPr>
              <a:t>Comité 2 : Statistiques économiques et financières ; </a:t>
            </a:r>
          </a:p>
          <a:p>
            <a:pPr algn="just"/>
            <a:r>
              <a:rPr lang="fr-FR" sz="2000" dirty="0">
                <a:latin typeface="Arial" panose="020B0604020202020204" pitchFamily="34" charset="0"/>
                <a:cs typeface="Arial" panose="020B0604020202020204" pitchFamily="34" charset="0"/>
              </a:rPr>
              <a:t>- Comité 3 : Environnement et développement rural.</a:t>
            </a:r>
          </a:p>
          <a:p>
            <a:pPr algn="just"/>
            <a:r>
              <a:rPr lang="fr-FR" sz="2000" dirty="0" smtClean="0">
                <a:latin typeface="Arial" panose="020B0604020202020204" pitchFamily="34" charset="0"/>
                <a:cs typeface="Arial" panose="020B0604020202020204" pitchFamily="34" charset="0"/>
              </a:rPr>
              <a:t>.</a:t>
            </a:r>
            <a:endParaRPr lang="fr-FR" sz="2000" dirty="0">
              <a:latin typeface="Arial" panose="020B060402020202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26666078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ZoneTexte 14"/>
          <p:cNvSpPr txBox="1"/>
          <p:nvPr/>
        </p:nvSpPr>
        <p:spPr>
          <a:xfrm>
            <a:off x="179512" y="980728"/>
            <a:ext cx="8712968" cy="5016758"/>
          </a:xfrm>
          <a:prstGeom prst="rect">
            <a:avLst/>
          </a:prstGeom>
          <a:noFill/>
        </p:spPr>
        <p:txBody>
          <a:bodyPr wrap="square" rtlCol="0">
            <a:spAutoFit/>
          </a:bodyPr>
          <a:lstStyle/>
          <a:p>
            <a:pPr algn="just"/>
            <a:endParaRPr lang="fr-FR" sz="2000" dirty="0" smtClean="0">
              <a:latin typeface="Arial" panose="020B0604020202020204" pitchFamily="34" charset="0"/>
              <a:cs typeface="Arial" panose="020B0604020202020204" pitchFamily="34" charset="0"/>
            </a:endParaRPr>
          </a:p>
          <a:p>
            <a:pPr algn="just"/>
            <a:r>
              <a:rPr lang="fr-FR" sz="2000" dirty="0" smtClean="0">
                <a:latin typeface="Arial" panose="020B0604020202020204" pitchFamily="34" charset="0"/>
                <a:cs typeface="Arial" panose="020B0604020202020204" pitchFamily="34" charset="0"/>
              </a:rPr>
              <a:t>Le Gouvernement est </a:t>
            </a:r>
            <a:r>
              <a:rPr lang="fr-FR" sz="2000" dirty="0">
                <a:latin typeface="Arial" panose="020B0604020202020204" pitchFamily="34" charset="0"/>
                <a:cs typeface="Arial" panose="020B0604020202020204" pitchFamily="34" charset="0"/>
              </a:rPr>
              <a:t>le maître d’ouvrage en tant qu’instance qui décide en dernier ressort. Le Ministre en charge de la statistique est le maître d’ouvrage délégué. Il examine les rapports des différentes étapes du processus d’élaboration de la SNDS-II et les transmet au Conseil des Ministres pour adoption et décision. </a:t>
            </a:r>
          </a:p>
          <a:p>
            <a:pPr algn="just"/>
            <a:endParaRPr lang="fr-FR" sz="2000" dirty="0" smtClean="0">
              <a:latin typeface="Arial" panose="020B0604020202020204" pitchFamily="34" charset="0"/>
              <a:cs typeface="Arial" panose="020B0604020202020204" pitchFamily="34" charset="0"/>
            </a:endParaRPr>
          </a:p>
          <a:p>
            <a:pPr algn="just"/>
            <a:r>
              <a:rPr lang="fr-FR" sz="2000" dirty="0" smtClean="0">
                <a:latin typeface="Arial" panose="020B0604020202020204" pitchFamily="34" charset="0"/>
                <a:cs typeface="Arial" panose="020B0604020202020204" pitchFamily="34" charset="0"/>
              </a:rPr>
              <a:t>Le </a:t>
            </a:r>
            <a:r>
              <a:rPr lang="fr-FR" sz="2000" dirty="0">
                <a:latin typeface="Arial" panose="020B0604020202020204" pitchFamily="34" charset="0"/>
                <a:cs typeface="Arial" panose="020B0604020202020204" pitchFamily="34" charset="0"/>
              </a:rPr>
              <a:t>ST/SNDS-II est le maître d’œuvre. Il sera chargé de l’organisation de tous les travaux techniques d’élaboration de la SNDS-II (procédures, organisation des réunions, recrutement des consultants, recherche documentaire, etc.)  et de la coordination des travaux des comités sectoriels notamment l’examen de leurs rapports et de leurs recommandations. </a:t>
            </a:r>
          </a:p>
          <a:p>
            <a:pPr algn="just"/>
            <a:endParaRPr lang="fr-FR" sz="2000" dirty="0" smtClean="0">
              <a:latin typeface="Arial" panose="020B0604020202020204" pitchFamily="34" charset="0"/>
              <a:cs typeface="Arial" panose="020B0604020202020204" pitchFamily="34" charset="0"/>
            </a:endParaRPr>
          </a:p>
          <a:p>
            <a:pPr algn="just"/>
            <a:r>
              <a:rPr lang="fr-FR" sz="2000" dirty="0" smtClean="0">
                <a:latin typeface="Arial" panose="020B0604020202020204" pitchFamily="34" charset="0"/>
                <a:cs typeface="Arial" panose="020B0604020202020204" pitchFamily="34" charset="0"/>
              </a:rPr>
              <a:t>Durant </a:t>
            </a:r>
            <a:r>
              <a:rPr lang="fr-FR" sz="2000" dirty="0">
                <a:latin typeface="Arial" panose="020B0604020202020204" pitchFamily="34" charset="0"/>
                <a:cs typeface="Arial" panose="020B0604020202020204" pitchFamily="34" charset="0"/>
              </a:rPr>
              <a:t>toute la période d’élaboration de la SNDS-II, le ST/SNDS-II sera appuyé par trois (3) consultants </a:t>
            </a:r>
            <a:r>
              <a:rPr lang="fr-FR" sz="2000" dirty="0" smtClean="0">
                <a:latin typeface="Arial" panose="020B0604020202020204" pitchFamily="34" charset="0"/>
                <a:cs typeface="Arial" panose="020B0604020202020204" pitchFamily="34" charset="0"/>
              </a:rPr>
              <a:t>nationaux</a:t>
            </a:r>
            <a:endParaRPr lang="fr-FR" sz="2000" dirty="0">
              <a:latin typeface="Arial" panose="020B0604020202020204" pitchFamily="34" charset="0"/>
              <a:cs typeface="Arial" panose="020B0604020202020204" pitchFamily="34" charset="0"/>
            </a:endParaRPr>
          </a:p>
        </p:txBody>
      </p:sp>
      <p:sp>
        <p:nvSpPr>
          <p:cNvPr id="2" name="ZoneTexte 1"/>
          <p:cNvSpPr txBox="1"/>
          <p:nvPr/>
        </p:nvSpPr>
        <p:spPr>
          <a:xfrm>
            <a:off x="179512" y="260648"/>
            <a:ext cx="8568952" cy="707886"/>
          </a:xfrm>
          <a:prstGeom prst="rect">
            <a:avLst/>
          </a:prstGeom>
          <a:noFill/>
        </p:spPr>
        <p:txBody>
          <a:bodyPr wrap="square" rtlCol="0">
            <a:spAutoFit/>
          </a:bodyPr>
          <a:lstStyle/>
          <a:p>
            <a:r>
              <a:rPr lang="fr-FR" sz="2000" b="1" dirty="0">
                <a:latin typeface="Arial" panose="020B0604020202020204" pitchFamily="34" charset="0"/>
                <a:cs typeface="Arial" panose="020B0604020202020204" pitchFamily="34" charset="0"/>
              </a:rPr>
              <a:t>Répartition des rôles entre les différents acteurs et dispositif organisationnel </a:t>
            </a:r>
          </a:p>
        </p:txBody>
      </p:sp>
    </p:spTree>
    <p:extLst>
      <p:ext uri="{BB962C8B-B14F-4D97-AF65-F5344CB8AC3E}">
        <p14:creationId xmlns:p14="http://schemas.microsoft.com/office/powerpoint/2010/main" val="1241350474"/>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12921</TotalTime>
  <Words>1373</Words>
  <Application>Microsoft Office PowerPoint</Application>
  <PresentationFormat>Affichage à l'écran (4:3)</PresentationFormat>
  <Paragraphs>132</Paragraphs>
  <Slides>14</Slides>
  <Notes>10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14</vt:i4>
      </vt:variant>
    </vt:vector>
  </HeadingPairs>
  <TitlesOfParts>
    <vt:vector size="19" baseType="lpstr">
      <vt:lpstr>Algerian</vt:lpstr>
      <vt:lpstr>Arial</vt:lpstr>
      <vt:lpstr>Bookman Old Style</vt:lpstr>
      <vt:lpstr>Calibri</vt:lpstr>
      <vt:lpstr>Thème Office</vt:lpstr>
      <vt:lpstr>STRATEGIE NATIONALE DE DEVELOPPEMENT DE LA STATISTIQUE SNDS-II</vt:lpstr>
      <vt:lpstr>Présentation du Système Statistique National (SSN)</vt:lpstr>
      <vt:lpstr>Présentation PowerPoint</vt:lpstr>
      <vt:lpstr>Présentation PowerPoint</vt:lpstr>
      <vt:lpstr>    Objectifs spécifiques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Tâches  En plus des activités de la coordination, la communication, la sensibilisation, le plaidoyer et l’assistance technique, l’élaboration de la SNDS-II du Gabon comprendra cinq (5) étapes articulées de façon séquentielle et sanctionnées chacune par une validation.   Les 5 étapes sont dans l’ordre :  Etape 1 : Activités préliminaires ; Etape 2 : Etablissement et analyse du diagnostic ; Etape 3 : Formulation de la vision et définition des stratégies ; préparation du document de synthèse SNDS-II ; Etape 4 : Elaboration des plans d’action et finalisation du document de la SNDS-II ; Etape 5 : Préparation de la mise en œuvre de la SNDS-II.  </vt:lpstr>
      <vt:lpstr>Ministère de l’Economie et de la Relance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kamel.abdellaoui;ons spirituels</dc:creator>
  <cp:lastModifiedBy>Alain MOUEKOUKOU</cp:lastModifiedBy>
  <cp:revision>440</cp:revision>
  <dcterms:created xsi:type="dcterms:W3CDTF">2014-06-06T14:05:13Z</dcterms:created>
  <dcterms:modified xsi:type="dcterms:W3CDTF">2021-06-10T13:18:58Z</dcterms:modified>
</cp:coreProperties>
</file>